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318" r:id="rId3"/>
    <p:sldId id="324" r:id="rId4"/>
    <p:sldId id="323" r:id="rId5"/>
    <p:sldId id="319" r:id="rId6"/>
    <p:sldId id="259" r:id="rId7"/>
    <p:sldId id="287" r:id="rId8"/>
    <p:sldId id="293" r:id="rId9"/>
    <p:sldId id="295" r:id="rId10"/>
    <p:sldId id="320" r:id="rId11"/>
    <p:sldId id="321" r:id="rId12"/>
    <p:sldId id="291" r:id="rId13"/>
    <p:sldId id="294" r:id="rId14"/>
    <p:sldId id="299" r:id="rId15"/>
    <p:sldId id="300" r:id="rId16"/>
    <p:sldId id="302" r:id="rId17"/>
    <p:sldId id="301" r:id="rId18"/>
    <p:sldId id="303" r:id="rId19"/>
    <p:sldId id="306" r:id="rId20"/>
    <p:sldId id="304" r:id="rId21"/>
    <p:sldId id="307" r:id="rId22"/>
    <p:sldId id="309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279" r:id="rId31"/>
  </p:sldIdLst>
  <p:sldSz cx="9144000" cy="6858000" type="screen4x3"/>
  <p:notesSz cx="6858000" cy="9144000"/>
  <p:embeddedFontLs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2BA"/>
    <a:srgbClr val="5A5A5A"/>
    <a:srgbClr val="D30F0F"/>
    <a:srgbClr val="99A3AD"/>
    <a:srgbClr val="4278D6"/>
    <a:srgbClr val="BCE5EC"/>
    <a:srgbClr val="D5EFF9"/>
    <a:srgbClr val="E7E8E8"/>
    <a:srgbClr val="F2F1F2"/>
    <a:srgbClr val="4A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A637341-D141-4087-860C-8BC39113FFEF}">
  <a:tblStyle styleId="{6A637341-D141-4087-860C-8BC39113FF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72951" autoAdjust="0"/>
  </p:normalViewPr>
  <p:slideViewPr>
    <p:cSldViewPr snapToGrid="0">
      <p:cViewPr varScale="1">
        <p:scale>
          <a:sx n="83" d="100"/>
          <a:sy n="83" d="100"/>
        </p:scale>
        <p:origin x="27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Der „</a:t>
            </a:r>
            <a:r>
              <a:rPr lang="de-DE" dirty="0" err="1"/>
              <a:t>Greeter</a:t>
            </a:r>
            <a:r>
              <a:rPr lang="de-DE" dirty="0"/>
              <a:t>“ </a:t>
            </a:r>
            <a:r>
              <a:rPr lang="de-DE" dirty="0" err="1"/>
              <a:t>Skill</a:t>
            </a:r>
            <a:r>
              <a:rPr lang="de-DE" dirty="0"/>
              <a:t> wird aus 2 Teilen bestehen.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Einem </a:t>
            </a:r>
            <a:r>
              <a:rPr lang="de-DE" b="1" dirty="0" err="1"/>
              <a:t>Skill</a:t>
            </a:r>
            <a:r>
              <a:rPr lang="de-DE" b="1" dirty="0"/>
              <a:t> Service</a:t>
            </a:r>
            <a:r>
              <a:rPr lang="de-DE" dirty="0"/>
              <a:t>, den wir in einem remote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bereitstellen werden.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Einem </a:t>
            </a:r>
            <a:r>
              <a:rPr lang="de-DE" b="1" dirty="0" err="1"/>
              <a:t>Skill</a:t>
            </a:r>
            <a:r>
              <a:rPr lang="de-DE" b="1" dirty="0"/>
              <a:t> Interface</a:t>
            </a:r>
            <a:r>
              <a:rPr lang="de-DE" dirty="0"/>
              <a:t>, den wir auf </a:t>
            </a:r>
            <a:r>
              <a:rPr lang="de-DE" dirty="0" err="1"/>
              <a:t>Amazon‘s</a:t>
            </a:r>
            <a:r>
              <a:rPr lang="de-DE" dirty="0"/>
              <a:t> Developer </a:t>
            </a:r>
            <a:r>
              <a:rPr lang="de-DE" dirty="0" err="1"/>
              <a:t>Console</a:t>
            </a:r>
            <a:r>
              <a:rPr lang="de-DE" dirty="0"/>
              <a:t> registrieren werden.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Der Service Teil wird auf AWS </a:t>
            </a:r>
            <a:r>
              <a:rPr lang="de-DE" dirty="0" err="1"/>
              <a:t>Lamba</a:t>
            </a:r>
            <a:r>
              <a:rPr lang="de-DE" dirty="0"/>
              <a:t> laufen.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Man könnte den Code auch auf einem eigenen HTTPS Server laufen lassen, wofür man zusätzlich Einstellungen benötigt wie z.B. SSL und einem signierten Zertifikat.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Mit AWS Lambda brauchen wir nichts von alledem.</a:t>
            </a:r>
          </a:p>
        </p:txBody>
      </p:sp>
    </p:spTree>
    <p:extLst>
      <p:ext uri="{BB962C8B-B14F-4D97-AF65-F5344CB8AC3E}">
        <p14:creationId xmlns:p14="http://schemas.microsoft.com/office/powerpoint/2010/main" val="135529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Der </a:t>
            </a:r>
            <a:r>
              <a:rPr lang="de-DE" dirty="0" err="1"/>
              <a:t>Skill</a:t>
            </a:r>
            <a:r>
              <a:rPr lang="de-DE" dirty="0"/>
              <a:t> Service wird die Anfragen vom </a:t>
            </a:r>
            <a:r>
              <a:rPr lang="de-DE" dirty="0" err="1"/>
              <a:t>Skill</a:t>
            </a:r>
            <a:r>
              <a:rPr lang="de-DE" dirty="0"/>
              <a:t> Interface bearbeiten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Ein </a:t>
            </a:r>
            <a:r>
              <a:rPr lang="de-DE" dirty="0" err="1"/>
              <a:t>Skill</a:t>
            </a:r>
            <a:r>
              <a:rPr lang="de-DE" dirty="0"/>
              <a:t> Service kann in jeder Programmiersprache implementiert werden, die auf einem HTTPS Server gehostet werden kann.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werden den Code mit node.js auf AWS Lambda implementieren.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AWS Lambda unterstützt die Node.js Umgebung.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Node.js ist eine JavaScript Laufzeitumgebung zum Ausführen von JavaScript-Code welcher auf dem Server ausgeführt wird.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Mit Node.js kann man sehr angenehm Entwickeln und debuggen.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Die Index.js Datei dient als Einstiegspunkt für den </a:t>
            </a:r>
            <a:r>
              <a:rPr lang="de-DE" dirty="0" err="1"/>
              <a:t>Node</a:t>
            </a:r>
            <a:r>
              <a:rPr lang="de-DE" dirty="0"/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2097418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Ein </a:t>
            </a:r>
            <a:r>
              <a:rPr lang="de-DE" dirty="0" err="1"/>
              <a:t>Skill</a:t>
            </a:r>
            <a:r>
              <a:rPr lang="de-DE" dirty="0"/>
              <a:t> führ Event Handler aus.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Diese Event Handler definieren, wie sich ein </a:t>
            </a:r>
            <a:r>
              <a:rPr lang="de-DE" dirty="0" err="1"/>
              <a:t>Skill</a:t>
            </a:r>
            <a:r>
              <a:rPr lang="de-DE" dirty="0"/>
              <a:t> verhalten wird, wenn der Benutzer bestimmte Events auslöst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In unserem Beispiel, werden wir einen Event Handler für den „</a:t>
            </a:r>
            <a:r>
              <a:rPr lang="de-DE" dirty="0" err="1"/>
              <a:t>onLaunch</a:t>
            </a:r>
            <a:r>
              <a:rPr lang="de-DE" dirty="0"/>
              <a:t>“ Event definieren.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Ein „</a:t>
            </a:r>
            <a:r>
              <a:rPr lang="de-DE" dirty="0" err="1"/>
              <a:t>onLaunchEvent</a:t>
            </a:r>
            <a:r>
              <a:rPr lang="de-DE" dirty="0"/>
              <a:t>“ wird an den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Sevice</a:t>
            </a:r>
            <a:r>
              <a:rPr lang="de-DE" dirty="0"/>
              <a:t> gesendet, wenn der </a:t>
            </a:r>
            <a:r>
              <a:rPr lang="de-DE" dirty="0" err="1"/>
              <a:t>Skill</a:t>
            </a:r>
            <a:r>
              <a:rPr lang="de-DE" dirty="0"/>
              <a:t> das erste mal gestartet wird.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 err="1"/>
              <a:t>Skill</a:t>
            </a:r>
            <a:r>
              <a:rPr lang="de-DE" dirty="0"/>
              <a:t> Events werden vom </a:t>
            </a:r>
            <a:r>
              <a:rPr lang="de-DE" dirty="0" err="1"/>
              <a:t>Skill</a:t>
            </a:r>
            <a:r>
              <a:rPr lang="de-DE" dirty="0"/>
              <a:t> Service Backend empfangen und werden vom </a:t>
            </a:r>
            <a:r>
              <a:rPr lang="de-DE" dirty="0" err="1"/>
              <a:t>Skill</a:t>
            </a:r>
            <a:r>
              <a:rPr lang="de-DE" dirty="0"/>
              <a:t> Interface als Antwort auf einen bestimmten Satz, den der User spricht, ausgegeben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Hier sind alle Events, die vom </a:t>
            </a:r>
            <a:r>
              <a:rPr lang="de-DE" dirty="0" err="1"/>
              <a:t>Skill</a:t>
            </a:r>
            <a:r>
              <a:rPr lang="de-DE" dirty="0"/>
              <a:t> Interface zum </a:t>
            </a:r>
            <a:r>
              <a:rPr lang="de-DE" dirty="0" err="1"/>
              <a:t>Skill</a:t>
            </a:r>
            <a:r>
              <a:rPr lang="de-DE" dirty="0"/>
              <a:t> Service gesendet werden</a:t>
            </a:r>
          </a:p>
        </p:txBody>
      </p:sp>
    </p:spTree>
    <p:extLst>
      <p:ext uri="{BB962C8B-B14F-4D97-AF65-F5344CB8AC3E}">
        <p14:creationId xmlns:p14="http://schemas.microsoft.com/office/powerpoint/2010/main" val="1972310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Das </a:t>
            </a:r>
            <a:r>
              <a:rPr lang="de-DE" dirty="0" err="1"/>
              <a:t>Skill</a:t>
            </a:r>
            <a:r>
              <a:rPr lang="de-DE" dirty="0"/>
              <a:t> Interface ist der zweite Teil um ein </a:t>
            </a:r>
            <a:r>
              <a:rPr lang="de-DE" dirty="0" err="1"/>
              <a:t>Skill</a:t>
            </a:r>
            <a:r>
              <a:rPr lang="de-DE" dirty="0"/>
              <a:t> zu erstellen.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wird über die Amazon Developer </a:t>
            </a:r>
            <a:r>
              <a:rPr lang="de-DE" dirty="0" err="1"/>
              <a:t>Console</a:t>
            </a:r>
            <a:r>
              <a:rPr lang="de-DE" dirty="0"/>
              <a:t> konfiguriert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werden noch gemeinsam herausfinden, was </a:t>
            </a:r>
            <a:r>
              <a:rPr lang="de-DE" dirty="0" err="1"/>
              <a:t>Utterances</a:t>
            </a:r>
            <a:r>
              <a:rPr lang="de-DE" dirty="0"/>
              <a:t>, </a:t>
            </a:r>
            <a:r>
              <a:rPr lang="de-DE" dirty="0" err="1"/>
              <a:t>Intent</a:t>
            </a:r>
            <a:r>
              <a:rPr lang="de-DE" dirty="0"/>
              <a:t> Schema und Slot </a:t>
            </a:r>
            <a:r>
              <a:rPr lang="de-DE" dirty="0" err="1"/>
              <a:t>Types</a:t>
            </a:r>
            <a:r>
              <a:rPr lang="de-DE" dirty="0"/>
              <a:t> sind</a:t>
            </a:r>
          </a:p>
        </p:txBody>
      </p:sp>
    </p:spTree>
    <p:extLst>
      <p:ext uri="{BB962C8B-B14F-4D97-AF65-F5344CB8AC3E}">
        <p14:creationId xmlns:p14="http://schemas.microsoft.com/office/powerpoint/2010/main" val="30522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fangen an mit der Entwicklung des Skills, indem wir einen neuen Ordner namens „</a:t>
            </a:r>
            <a:r>
              <a:rPr lang="de-DE" dirty="0" err="1"/>
              <a:t>Greeter</a:t>
            </a:r>
            <a:r>
              <a:rPr lang="de-DE" dirty="0"/>
              <a:t>“ erstellen.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benötigen noch eine zusätzliche Datei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AlexaSkill.js bietet eine Basis an Funktionalität für unseren </a:t>
            </a:r>
            <a:r>
              <a:rPr lang="de-DE" dirty="0" err="1"/>
              <a:t>Skill</a:t>
            </a:r>
            <a:r>
              <a:rPr lang="de-DE" dirty="0"/>
              <a:t>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speichern die Datei in unseren „</a:t>
            </a:r>
            <a:r>
              <a:rPr lang="de-DE" dirty="0" err="1"/>
              <a:t>Greeter</a:t>
            </a:r>
            <a:r>
              <a:rPr lang="de-DE" dirty="0"/>
              <a:t>“ Ordner.</a:t>
            </a:r>
          </a:p>
        </p:txBody>
      </p:sp>
    </p:spTree>
    <p:extLst>
      <p:ext uri="{BB962C8B-B14F-4D97-AF65-F5344CB8AC3E}">
        <p14:creationId xmlns:p14="http://schemas.microsoft.com/office/powerpoint/2010/main" val="1855424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erstellen eine neue Datei namens index.js in die wir nun den </a:t>
            </a:r>
            <a:r>
              <a:rPr lang="de-DE" dirty="0" err="1"/>
              <a:t>Skill</a:t>
            </a:r>
            <a:r>
              <a:rPr lang="de-DE" dirty="0"/>
              <a:t> Service für unser </a:t>
            </a:r>
            <a:r>
              <a:rPr lang="de-DE" dirty="0" err="1"/>
              <a:t>Greeter</a:t>
            </a:r>
            <a:r>
              <a:rPr lang="de-DE" dirty="0"/>
              <a:t> Programm implementieren werden.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In der ersten Zeile haben wir den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aktiviert. 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ermöglicht häufige JavaScript Fehler abzufangen.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z.B. wenn der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aktiviert wurde, wird ein Fehler geworfen, wenn man einen </a:t>
            </a:r>
            <a:r>
              <a:rPr lang="de-DE" dirty="0" err="1"/>
              <a:t>string</a:t>
            </a:r>
            <a:r>
              <a:rPr lang="de-DE" dirty="0"/>
              <a:t> an eine undefinierte Variable zuweist.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Grundsätzlich wird empfohlen den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zu verwenden in JavaScript Programmen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Stack Overflow: </a:t>
            </a:r>
            <a:r>
              <a:rPr lang="en-US" dirty="0"/>
              <a:t>Its main purpose is to do more checking. For “example blah = 33;” is valid JavaScript. It means you create a completely global variable blah. But in strict mode its an error because you did not use the keyword "</a:t>
            </a:r>
            <a:r>
              <a:rPr lang="en-US" dirty="0" err="1"/>
              <a:t>var</a:t>
            </a:r>
            <a:r>
              <a:rPr lang="en-US" dirty="0"/>
              <a:t>" to declare the variable. https://stackoverflow.com/a/8651441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1832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wollen jetzt einen </a:t>
            </a:r>
            <a:r>
              <a:rPr lang="de-DE" dirty="0" err="1"/>
              <a:t>onLaunch</a:t>
            </a:r>
            <a:r>
              <a:rPr lang="de-DE" dirty="0"/>
              <a:t> Event Handler zu der </a:t>
            </a:r>
            <a:r>
              <a:rPr lang="de-DE" dirty="0" err="1"/>
              <a:t>GreeterService</a:t>
            </a:r>
            <a:r>
              <a:rPr lang="de-DE" dirty="0"/>
              <a:t> Funktion hinzufügen.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de-DE" dirty="0"/>
              <a:t>Der </a:t>
            </a:r>
            <a:r>
              <a:rPr lang="de-DE" dirty="0" err="1"/>
              <a:t>onLaunch</a:t>
            </a:r>
            <a:r>
              <a:rPr lang="de-DE" dirty="0"/>
              <a:t> Event Handler wird aufgerufen, wenn der User den </a:t>
            </a:r>
            <a:r>
              <a:rPr lang="de-DE" dirty="0" err="1"/>
              <a:t>Skill</a:t>
            </a:r>
            <a:r>
              <a:rPr lang="de-DE" dirty="0"/>
              <a:t> das erste mal startet oder über den </a:t>
            </a:r>
            <a:r>
              <a:rPr lang="de-DE" dirty="0" err="1"/>
              <a:t>Invocation</a:t>
            </a:r>
            <a:r>
              <a:rPr lang="de-DE" dirty="0"/>
              <a:t> Name öffnet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Um den </a:t>
            </a:r>
            <a:r>
              <a:rPr lang="de-DE" dirty="0" err="1"/>
              <a:t>onLaunch</a:t>
            </a:r>
            <a:r>
              <a:rPr lang="de-DE" dirty="0"/>
              <a:t> Event Handler hinzuzufügen, fügt den markierten Code ein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haben auch eine </a:t>
            </a:r>
            <a:r>
              <a:rPr lang="de-DE" dirty="0" err="1"/>
              <a:t>helloResponseFunction</a:t>
            </a:r>
            <a:r>
              <a:rPr lang="de-DE" dirty="0"/>
              <a:t> Funktion definiert.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Diese Funktion erstellt eine Antwort für das Alexa </a:t>
            </a:r>
            <a:r>
              <a:rPr lang="de-DE" dirty="0" err="1"/>
              <a:t>Skill</a:t>
            </a:r>
            <a:r>
              <a:rPr lang="de-DE" dirty="0"/>
              <a:t> Interface, welches Alexa sagt wie sie auf die Benutzeranfrage antworten soll.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Das </a:t>
            </a:r>
            <a:r>
              <a:rPr lang="de-DE" b="1" dirty="0" err="1"/>
              <a:t>onLaunch</a:t>
            </a:r>
            <a:r>
              <a:rPr lang="de-DE" b="1" dirty="0"/>
              <a:t>-Event</a:t>
            </a:r>
            <a:r>
              <a:rPr lang="de-DE" dirty="0"/>
              <a:t> wird vom </a:t>
            </a:r>
            <a:r>
              <a:rPr lang="de-DE" dirty="0" err="1"/>
              <a:t>Skill</a:t>
            </a:r>
            <a:r>
              <a:rPr lang="de-DE" dirty="0"/>
              <a:t> Interface ausgelöst und an den Service geschickt, wenn der Alexa </a:t>
            </a:r>
            <a:r>
              <a:rPr lang="de-DE" dirty="0" err="1"/>
              <a:t>Skill</a:t>
            </a:r>
            <a:r>
              <a:rPr lang="de-DE" dirty="0"/>
              <a:t> mit nichts anderem gestartet wird.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Zum Beispiel wird das </a:t>
            </a:r>
            <a:r>
              <a:rPr lang="de-DE" dirty="0" err="1"/>
              <a:t>onLaunch</a:t>
            </a:r>
            <a:r>
              <a:rPr lang="de-DE" dirty="0"/>
              <a:t>-Ereignis ausgelöst, wenn der </a:t>
            </a:r>
            <a:r>
              <a:rPr lang="de-DE" dirty="0" err="1"/>
              <a:t>Skill</a:t>
            </a:r>
            <a:r>
              <a:rPr lang="de-DE" dirty="0"/>
              <a:t> mit dem Ausdruck "Alexa, öffne </a:t>
            </a:r>
            <a:r>
              <a:rPr lang="de-DE" dirty="0" err="1"/>
              <a:t>Greeter</a:t>
            </a:r>
            <a:r>
              <a:rPr lang="de-DE" dirty="0"/>
              <a:t>" oder "Alexa, starte </a:t>
            </a:r>
            <a:r>
              <a:rPr lang="de-DE" dirty="0" err="1"/>
              <a:t>Greeter</a:t>
            </a:r>
            <a:r>
              <a:rPr lang="de-DE" dirty="0"/>
              <a:t>" aufgerufen wird.</a:t>
            </a:r>
          </a:p>
        </p:txBody>
      </p:sp>
    </p:spTree>
    <p:extLst>
      <p:ext uri="{BB962C8B-B14F-4D97-AF65-F5344CB8AC3E}">
        <p14:creationId xmlns:p14="http://schemas.microsoft.com/office/powerpoint/2010/main" val="1384367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Ein </a:t>
            </a:r>
            <a:r>
              <a:rPr lang="de-DE" dirty="0" err="1"/>
              <a:t>Intent</a:t>
            </a:r>
            <a:r>
              <a:rPr lang="de-DE" dirty="0"/>
              <a:t> (dt. Absicht) ist eine Beschreibung dessen, was ein Benutzer gerne erreichen würde; es wird an den </a:t>
            </a:r>
            <a:r>
              <a:rPr lang="de-DE" dirty="0" err="1"/>
              <a:t>Skill</a:t>
            </a:r>
            <a:r>
              <a:rPr lang="de-DE" dirty="0"/>
              <a:t> Service vom </a:t>
            </a:r>
            <a:r>
              <a:rPr lang="de-DE" dirty="0" err="1"/>
              <a:t>Skill</a:t>
            </a:r>
            <a:r>
              <a:rPr lang="de-DE" dirty="0"/>
              <a:t> Interface geschickt.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Um zu definieren, wie der Service den </a:t>
            </a:r>
            <a:r>
              <a:rPr lang="de-DE" dirty="0" err="1"/>
              <a:t>Intent</a:t>
            </a:r>
            <a:r>
              <a:rPr lang="de-DE" dirty="0"/>
              <a:t> behandeln wird, fügen wir einen sogenannten </a:t>
            </a:r>
            <a:r>
              <a:rPr lang="de-DE" dirty="0" err="1"/>
              <a:t>Intent</a:t>
            </a:r>
            <a:r>
              <a:rPr lang="de-DE" dirty="0"/>
              <a:t>-Handler hinzu.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In diesem einfachen Beispiel wird der </a:t>
            </a:r>
            <a:r>
              <a:rPr lang="de-DE" dirty="0" err="1"/>
              <a:t>onLaunch</a:t>
            </a:r>
            <a:r>
              <a:rPr lang="de-DE" dirty="0"/>
              <a:t>-Handler das gleiche tun, was dein </a:t>
            </a:r>
            <a:r>
              <a:rPr lang="de-DE" dirty="0" err="1"/>
              <a:t>Intent</a:t>
            </a:r>
            <a:r>
              <a:rPr lang="de-DE" dirty="0"/>
              <a:t>-Handler tun wird – mit „</a:t>
            </a:r>
            <a:r>
              <a:rPr lang="de-DE" dirty="0" err="1"/>
              <a:t>Greeter</a:t>
            </a:r>
            <a:r>
              <a:rPr lang="de-DE" dirty="0"/>
              <a:t>“ antworten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Wir werden der neuen </a:t>
            </a:r>
            <a:r>
              <a:rPr lang="de-DE" dirty="0" err="1"/>
              <a:t>Intent</a:t>
            </a:r>
            <a:r>
              <a:rPr lang="de-DE" dirty="0"/>
              <a:t>-Handler-Definition die gleiche </a:t>
            </a:r>
            <a:r>
              <a:rPr lang="de-DE" dirty="0" err="1"/>
              <a:t>helloResponseFunction</a:t>
            </a:r>
            <a:r>
              <a:rPr lang="de-DE" dirty="0"/>
              <a:t> zuweisen.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Dazu ändern die index.js, um einen "</a:t>
            </a:r>
            <a:r>
              <a:rPr lang="de-DE" dirty="0" err="1"/>
              <a:t>HelloWorldIntent</a:t>
            </a:r>
            <a:r>
              <a:rPr lang="de-DE" dirty="0"/>
              <a:t>" </a:t>
            </a:r>
            <a:r>
              <a:rPr lang="de-DE" dirty="0" err="1"/>
              <a:t>Intent</a:t>
            </a:r>
            <a:r>
              <a:rPr lang="de-DE" dirty="0"/>
              <a:t> Handler einzubinden.</a:t>
            </a:r>
          </a:p>
        </p:txBody>
      </p:sp>
    </p:spTree>
    <p:extLst>
      <p:ext uri="{BB962C8B-B14F-4D97-AF65-F5344CB8AC3E}">
        <p14:creationId xmlns:p14="http://schemas.microsoft.com/office/powerpoint/2010/main" val="328626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Als nächstes fügen wir eine Lambda-Handler-Methodendefinition hinzu.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Diese Definition erlaubt uns den </a:t>
            </a:r>
            <a:r>
              <a:rPr lang="de-DE" dirty="0" err="1"/>
              <a:t>Skill</a:t>
            </a:r>
            <a:r>
              <a:rPr lang="de-DE" dirty="0"/>
              <a:t> Service, den wir geschrieben haben auf der AWS Lambda-Plattform korrekt auszuführen.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Jetzt, wo wir den Handler hinzugefügt haben, kann AWS Lambda die Event- und Kontextinformationen, die vom </a:t>
            </a:r>
            <a:r>
              <a:rPr lang="de-DE" dirty="0" err="1"/>
              <a:t>Skill</a:t>
            </a:r>
            <a:r>
              <a:rPr lang="de-DE" dirty="0"/>
              <a:t> Interface gesendet werden als JSON-Daten zum </a:t>
            </a:r>
            <a:r>
              <a:rPr lang="de-DE" dirty="0" err="1"/>
              <a:t>Skill</a:t>
            </a:r>
            <a:r>
              <a:rPr lang="de-DE" dirty="0"/>
              <a:t> Service weiterleiten.</a:t>
            </a:r>
          </a:p>
        </p:txBody>
      </p:sp>
    </p:spTree>
    <p:extLst>
      <p:ext uri="{BB962C8B-B14F-4D97-AF65-F5344CB8AC3E}">
        <p14:creationId xmlns:p14="http://schemas.microsoft.com/office/powerpoint/2010/main" val="1538066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Bevor wir den </a:t>
            </a:r>
            <a:r>
              <a:rPr lang="de-DE" dirty="0" err="1"/>
              <a:t>Skill</a:t>
            </a:r>
            <a:r>
              <a:rPr lang="de-DE" dirty="0"/>
              <a:t>-Service-Code hinzufügen, den wir für AWS Lambda geschrieben haben, benötigen wir eine </a:t>
            </a:r>
            <a:r>
              <a:rPr lang="de-DE" dirty="0" err="1"/>
              <a:t>Application</a:t>
            </a:r>
            <a:r>
              <a:rPr lang="de-DE" dirty="0"/>
              <a:t> ID vom Amazon </a:t>
            </a:r>
            <a:r>
              <a:rPr lang="de-DE" dirty="0" err="1"/>
              <a:t>Skill</a:t>
            </a:r>
            <a:r>
              <a:rPr lang="de-DE" dirty="0"/>
              <a:t> Interface.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Dies stellt sicher, dass die Anfragen aus dem </a:t>
            </a:r>
            <a:r>
              <a:rPr lang="de-DE" dirty="0" err="1"/>
              <a:t>Skill</a:t>
            </a:r>
            <a:r>
              <a:rPr lang="de-DE" dirty="0"/>
              <a:t> Interface zum </a:t>
            </a:r>
            <a:r>
              <a:rPr lang="de-DE" dirty="0" err="1"/>
              <a:t>Skill</a:t>
            </a:r>
            <a:r>
              <a:rPr lang="de-DE" dirty="0"/>
              <a:t>-Service von der richtige Quelle stammt.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gehen zu https://developer.amazon.com/de/</a:t>
            </a:r>
          </a:p>
          <a:p>
            <a:pPr marL="171450" indent="-171450">
              <a:buFontTx/>
              <a:buChar char="-"/>
            </a:pPr>
            <a:r>
              <a:rPr lang="de-DE" dirty="0"/>
              <a:t>Und klicken auf </a:t>
            </a:r>
            <a:r>
              <a:rPr lang="de-DE" dirty="0" err="1"/>
              <a:t>add</a:t>
            </a:r>
            <a:r>
              <a:rPr lang="de-DE" dirty="0"/>
              <a:t> a New </a:t>
            </a:r>
            <a:r>
              <a:rPr lang="de-DE" dirty="0" err="1"/>
              <a:t>Skill</a:t>
            </a:r>
            <a:r>
              <a:rPr lang="de-DE" dirty="0"/>
              <a:t>. Wir geben „</a:t>
            </a:r>
            <a:r>
              <a:rPr lang="de-DE" dirty="0" err="1"/>
              <a:t>Greeter</a:t>
            </a:r>
            <a:r>
              <a:rPr lang="de-DE" dirty="0"/>
              <a:t>" als Namen und „</a:t>
            </a:r>
            <a:r>
              <a:rPr lang="de-DE" dirty="0" err="1"/>
              <a:t>greeter</a:t>
            </a:r>
            <a:r>
              <a:rPr lang="de-DE" dirty="0"/>
              <a:t>" als </a:t>
            </a:r>
            <a:r>
              <a:rPr lang="de-DE" dirty="0" err="1"/>
              <a:t>Invocation</a:t>
            </a:r>
            <a:r>
              <a:rPr lang="de-DE" dirty="0"/>
              <a:t> Name (dt. Anrufname) ein.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Der </a:t>
            </a:r>
            <a:r>
              <a:rPr lang="de-DE" dirty="0" err="1"/>
              <a:t>Invocation</a:t>
            </a:r>
            <a:r>
              <a:rPr lang="de-DE" dirty="0"/>
              <a:t> Name den wir hier spezifizieren, ist wie Kunden unseren </a:t>
            </a:r>
            <a:r>
              <a:rPr lang="de-DE" dirty="0" err="1"/>
              <a:t>Skill</a:t>
            </a:r>
            <a:r>
              <a:rPr lang="de-DE" dirty="0"/>
              <a:t> beim Interagieren mit Alexa ansprechen werden.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Im folgenden Bild sehen wir die Interaction mit unserem </a:t>
            </a:r>
            <a:r>
              <a:rPr lang="de-DE" dirty="0" err="1"/>
              <a:t>Greeter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517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In dieser Session werden wir ein einfachen Alexa </a:t>
            </a:r>
            <a:r>
              <a:rPr lang="de-DE" dirty="0" err="1"/>
              <a:t>Skill</a:t>
            </a:r>
            <a:r>
              <a:rPr lang="de-DE" dirty="0"/>
              <a:t> namens „</a:t>
            </a:r>
            <a:r>
              <a:rPr lang="de-DE" dirty="0" err="1"/>
              <a:t>Greeter</a:t>
            </a:r>
            <a:r>
              <a:rPr lang="de-DE" dirty="0"/>
              <a:t>“ bereitstellen.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Mit dieser Übung wollen wir uns die Grundvoraussetzungen eines Skills anschauen.</a:t>
            </a:r>
          </a:p>
        </p:txBody>
      </p:sp>
    </p:spTree>
    <p:extLst>
      <p:ext uri="{BB962C8B-B14F-4D97-AF65-F5344CB8AC3E}">
        <p14:creationId xmlns:p14="http://schemas.microsoft.com/office/powerpoint/2010/main" val="410566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APP_ID in index.js aktualisieren.</a:t>
            </a:r>
          </a:p>
        </p:txBody>
      </p:sp>
    </p:spTree>
    <p:extLst>
      <p:ext uri="{BB962C8B-B14F-4D97-AF65-F5344CB8AC3E}">
        <p14:creationId xmlns:p14="http://schemas.microsoft.com/office/powerpoint/2010/main" val="867717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Dateien aus </a:t>
            </a:r>
            <a:r>
              <a:rPr lang="de-D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Greeter</a:t>
            </a:r>
            <a:r>
              <a:rPr lang="de-D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eine Zip-Datei packen.</a:t>
            </a:r>
          </a:p>
          <a:p>
            <a:pPr marL="171450" indent="-171450">
              <a:buFontTx/>
              <a:buChar char="-"/>
            </a:pPr>
            <a:r>
              <a:rPr lang="de-D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https://console.aws.amazon.com/console/ öffnen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konfigurieren wir die AWS Lambda-Funktion. Wir geben für Name "</a:t>
            </a:r>
            <a:r>
              <a:rPr lang="de-DE" dirty="0" err="1"/>
              <a:t>GreeterService</a:t>
            </a:r>
            <a:r>
              <a:rPr lang="de-DE" dirty="0"/>
              <a:t>" ein. Für </a:t>
            </a:r>
            <a:r>
              <a:rPr lang="de-DE" dirty="0" err="1"/>
              <a:t>Runtime</a:t>
            </a:r>
            <a:r>
              <a:rPr lang="de-DE" dirty="0"/>
              <a:t>, wählen wir "Node.js 4.3".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wählen Upload a .ZIP </a:t>
            </a:r>
            <a:r>
              <a:rPr lang="de-DE" dirty="0" err="1"/>
              <a:t>file</a:t>
            </a:r>
            <a:r>
              <a:rPr lang="de-DE" dirty="0"/>
              <a:t> unter Code </a:t>
            </a:r>
            <a:r>
              <a:rPr lang="de-DE" dirty="0" err="1"/>
              <a:t>entry</a:t>
            </a:r>
            <a:r>
              <a:rPr lang="de-DE" dirty="0"/>
              <a:t> type.</a:t>
            </a:r>
          </a:p>
          <a:p>
            <a:pPr marL="171450" indent="-171450">
              <a:buFontTx/>
              <a:buChar char="-"/>
            </a:pPr>
            <a:r>
              <a:rPr lang="en-US" dirty="0"/>
              <a:t>Um die Lambda </a:t>
            </a:r>
            <a:r>
              <a:rPr lang="en-US" dirty="0" err="1"/>
              <a:t>Instanz</a:t>
            </a:r>
            <a:r>
              <a:rPr lang="en-US" dirty="0"/>
              <a:t>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auszuführen</a:t>
            </a:r>
            <a:r>
              <a:rPr lang="en-US" dirty="0"/>
              <a:t>,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dirty="0" err="1"/>
              <a:t>richtigen</a:t>
            </a:r>
            <a:r>
              <a:rPr lang="en-US" dirty="0"/>
              <a:t> </a:t>
            </a:r>
            <a:r>
              <a:rPr lang="en-US" dirty="0" err="1"/>
              <a:t>Berechtigungen</a:t>
            </a:r>
            <a:r>
              <a:rPr lang="en-US" dirty="0"/>
              <a:t> </a:t>
            </a:r>
            <a:r>
              <a:rPr lang="en-US" dirty="0" err="1"/>
              <a:t>einstellen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wählen</a:t>
            </a:r>
            <a:r>
              <a:rPr lang="en-US" dirty="0"/>
              <a:t> Choose an existing role.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Unter</a:t>
            </a:r>
            <a:r>
              <a:rPr lang="en-US" dirty="0"/>
              <a:t> Existing role </a:t>
            </a:r>
            <a:r>
              <a:rPr lang="en-US" dirty="0" err="1"/>
              <a:t>wählen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lambda_basic_execution</a:t>
            </a:r>
            <a:r>
              <a:rPr lang="en-US" dirty="0"/>
              <a:t>.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Wenn alles abgeschlossen ist sehen wir oben rechts den Amazon </a:t>
            </a:r>
            <a:r>
              <a:rPr lang="de-DE" dirty="0" err="1"/>
              <a:t>Resource</a:t>
            </a:r>
            <a:r>
              <a:rPr lang="de-DE" dirty="0"/>
              <a:t> Name (ARN), der für die Konfigurierung des </a:t>
            </a:r>
            <a:r>
              <a:rPr lang="de-DE" dirty="0" err="1"/>
              <a:t>Skill</a:t>
            </a:r>
            <a:r>
              <a:rPr lang="de-DE" dirty="0"/>
              <a:t> Interface wichtig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Der ARN dient als eine Adresse die zu dem </a:t>
            </a:r>
            <a:r>
              <a:rPr lang="de-DE" dirty="0" err="1"/>
              <a:t>Skill</a:t>
            </a:r>
            <a:r>
              <a:rPr lang="de-DE" dirty="0"/>
              <a:t> Service zeigt und zeigt wohin Anfragen geleitet werden sollen.</a:t>
            </a:r>
          </a:p>
          <a:p>
            <a:pPr marL="171450" indent="-171450">
              <a:buFontTx/>
              <a:buChar char="-"/>
            </a:pPr>
            <a:r>
              <a:rPr lang="de-DE" dirty="0"/>
              <a:t>Der </a:t>
            </a:r>
            <a:r>
              <a:rPr lang="de-DE" dirty="0" err="1"/>
              <a:t>Skill</a:t>
            </a:r>
            <a:r>
              <a:rPr lang="de-DE" dirty="0"/>
              <a:t> Service ist jetzt fertig um Anfragen vom </a:t>
            </a:r>
            <a:r>
              <a:rPr lang="de-DE" dirty="0" err="1"/>
              <a:t>Skill</a:t>
            </a:r>
            <a:r>
              <a:rPr lang="de-DE" dirty="0"/>
              <a:t> Interface zu erhalten.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Als nächstes verifizieren wir, dass der </a:t>
            </a:r>
            <a:r>
              <a:rPr lang="de-DE" dirty="0" err="1"/>
              <a:t>Skill</a:t>
            </a:r>
            <a:r>
              <a:rPr lang="de-DE" dirty="0"/>
              <a:t> Service richtig läuft.</a:t>
            </a:r>
          </a:p>
          <a:p>
            <a:pPr marL="171450" indent="-171450">
              <a:buFontTx/>
              <a:buChar char="-"/>
            </a:pPr>
            <a:r>
              <a:rPr lang="de-DE" dirty="0"/>
              <a:t>Im Dropdown Actions wählen wir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Alexa Start Session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ApplicationId</a:t>
            </a:r>
            <a:r>
              <a:rPr lang="de-DE" dirty="0"/>
              <a:t> anpassen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Daten die im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Fenster angezeigt werden ist die JSON Antwort vom </a:t>
            </a:r>
            <a:r>
              <a:rPr lang="de-DE" dirty="0" err="1"/>
              <a:t>Skill</a:t>
            </a:r>
            <a:r>
              <a:rPr lang="de-DE" dirty="0"/>
              <a:t> Service die dem Gerät mitteilen, wie es „Hallo Welt“ sagen soll.</a:t>
            </a:r>
          </a:p>
        </p:txBody>
      </p:sp>
    </p:spTree>
    <p:extLst>
      <p:ext uri="{BB962C8B-B14F-4D97-AF65-F5344CB8AC3E}">
        <p14:creationId xmlns:p14="http://schemas.microsoft.com/office/powerpoint/2010/main" val="2770191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Intent</a:t>
            </a:r>
            <a:r>
              <a:rPr lang="de-DE" dirty="0"/>
              <a:t> Schema und Sample </a:t>
            </a:r>
            <a:r>
              <a:rPr lang="de-DE" dirty="0" err="1"/>
              <a:t>Utterances</a:t>
            </a:r>
            <a:r>
              <a:rPr lang="de-DE" dirty="0"/>
              <a:t> definieren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Das </a:t>
            </a:r>
            <a:r>
              <a:rPr lang="de-DE" dirty="0" err="1"/>
              <a:t>Intent</a:t>
            </a:r>
            <a:r>
              <a:rPr lang="de-DE" dirty="0"/>
              <a:t> Schema lässt das </a:t>
            </a:r>
            <a:r>
              <a:rPr lang="de-DE" dirty="0" err="1"/>
              <a:t>Skill</a:t>
            </a:r>
            <a:r>
              <a:rPr lang="de-DE" dirty="0"/>
              <a:t> Interface wissen, dass unser </a:t>
            </a:r>
            <a:r>
              <a:rPr lang="de-DE" dirty="0" err="1"/>
              <a:t>Skill</a:t>
            </a:r>
            <a:r>
              <a:rPr lang="de-DE" dirty="0"/>
              <a:t> mit einen </a:t>
            </a:r>
            <a:r>
              <a:rPr lang="de-DE" dirty="0" err="1"/>
              <a:t>Intent</a:t>
            </a:r>
            <a:r>
              <a:rPr lang="de-DE" dirty="0"/>
              <a:t> (dt. Absicht) namens </a:t>
            </a:r>
            <a:r>
              <a:rPr lang="de-DE" dirty="0" err="1"/>
              <a:t>HelloWorldIntent</a:t>
            </a:r>
            <a:r>
              <a:rPr lang="de-DE" dirty="0"/>
              <a:t> umgehen kann, welches durch die gesprochenen </a:t>
            </a:r>
            <a:r>
              <a:rPr lang="de-DE" dirty="0" err="1"/>
              <a:t>Utterances</a:t>
            </a:r>
            <a:r>
              <a:rPr lang="de-DE" dirty="0"/>
              <a:t> (dt. Äußerungen) ausgelöst werden kann.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Diese Liste der Beispiel-Äußerungen ermöglicht es dem Alexa </a:t>
            </a:r>
            <a:r>
              <a:rPr lang="de-DE" dirty="0" err="1"/>
              <a:t>Skill</a:t>
            </a:r>
            <a:r>
              <a:rPr lang="de-DE" dirty="0"/>
              <a:t> Interface, gesprochene Worte zu einer Absicht aufzulösen.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ist nicht erforderlich, dass alle Wörter, die spezifisch sind, um die Absicht anzupassen, in den Beispiel-Äußerungsliste enthalten sind. Obwohl die Bereitstellung umfassenderer Sätze, die Chancen erhöhen, dass Alexa versteht, was gemeint ist.</a:t>
            </a:r>
          </a:p>
        </p:txBody>
      </p:sp>
    </p:spTree>
    <p:extLst>
      <p:ext uri="{BB962C8B-B14F-4D97-AF65-F5344CB8AC3E}">
        <p14:creationId xmlns:p14="http://schemas.microsoft.com/office/powerpoint/2010/main" val="1614798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Greeter</a:t>
            </a:r>
            <a:r>
              <a:rPr lang="de-DE" dirty="0"/>
              <a:t> zeigt die typische Situation mit einem </a:t>
            </a:r>
            <a:r>
              <a:rPr lang="de-DE" dirty="0" err="1"/>
              <a:t>Skill</a:t>
            </a:r>
            <a:r>
              <a:rPr lang="de-DE" dirty="0"/>
              <a:t> Interaktion zwischen dem Benutzer, dem Echo Gerät, dem </a:t>
            </a:r>
            <a:r>
              <a:rPr lang="de-DE" dirty="0" err="1"/>
              <a:t>Skill</a:t>
            </a:r>
            <a:r>
              <a:rPr lang="de-DE" dirty="0"/>
              <a:t> Interface und dem </a:t>
            </a:r>
            <a:r>
              <a:rPr lang="de-DE" dirty="0" err="1"/>
              <a:t>Skill</a:t>
            </a:r>
            <a:r>
              <a:rPr lang="de-DE" dirty="0"/>
              <a:t> Service. </a:t>
            </a:r>
          </a:p>
          <a:p>
            <a:pPr marL="171450" indent="-171450">
              <a:buFontTx/>
              <a:buChar char="-"/>
            </a:pPr>
            <a:r>
              <a:rPr lang="de-DE" dirty="0"/>
              <a:t>Echo leitet gesprochene Worte vom Benutzer zur </a:t>
            </a:r>
            <a:r>
              <a:rPr lang="de-DE" dirty="0" err="1"/>
              <a:t>Skill</a:t>
            </a:r>
            <a:r>
              <a:rPr lang="de-DE" dirty="0"/>
              <a:t> Interface, wo eine Bestimmung über die Absicht aus den Beispiel Sätzen gemacht werden kann.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An dieser Stelle wird eine Anforderung, die JSON-Daten enthält, diese beschreiben, was den </a:t>
            </a:r>
            <a:r>
              <a:rPr lang="de-DE" dirty="0" err="1"/>
              <a:t>Skill</a:t>
            </a:r>
            <a:r>
              <a:rPr lang="de-DE" dirty="0"/>
              <a:t> Interface ausgelöst hat, an den </a:t>
            </a:r>
            <a:r>
              <a:rPr lang="de-DE" dirty="0" err="1"/>
              <a:t>Skill</a:t>
            </a:r>
            <a:r>
              <a:rPr lang="de-DE" dirty="0"/>
              <a:t> Service gesendet. Die daraus resultierende JSON-Antwort wird dann an das </a:t>
            </a:r>
            <a:r>
              <a:rPr lang="de-DE" dirty="0" err="1"/>
              <a:t>Skill</a:t>
            </a:r>
            <a:r>
              <a:rPr lang="de-DE" dirty="0"/>
              <a:t> Interface zurückgegeben, wo sie an das Echo weitergeleitet und schließlich wiedergegeben wird.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Die Technologie, die vom </a:t>
            </a:r>
            <a:r>
              <a:rPr lang="de-DE" dirty="0" err="1"/>
              <a:t>Skill</a:t>
            </a:r>
            <a:r>
              <a:rPr lang="de-DE" dirty="0"/>
              <a:t> Interface zur Verfügung gestellt wird, die gesprochene Worte in </a:t>
            </a:r>
            <a:r>
              <a:rPr lang="de-DE" dirty="0" err="1"/>
              <a:t>Intents</a:t>
            </a:r>
            <a:r>
              <a:rPr lang="de-DE" dirty="0"/>
              <a:t> auflöst, wird als </a:t>
            </a:r>
            <a:r>
              <a:rPr lang="de-DE" b="1" dirty="0"/>
              <a:t>Natural Language Processing </a:t>
            </a:r>
            <a:r>
              <a:rPr lang="de-DE" b="1" dirty="0" err="1"/>
              <a:t>Klassifizierer</a:t>
            </a:r>
            <a:r>
              <a:rPr lang="de-DE" dirty="0"/>
              <a:t> bezeichnet.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natürliche Sprachverarbeitung ist ein aktives Forschungsfeld im 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 gesagt, wendet Natural Language Processing statistische Techniken und die neueste KI-Forschung bezüglich des Problems, die gesprochenen Worte eines Nutzers zu </a:t>
            </a:r>
            <a:r>
              <a:rPr lang="de-DE" dirty="0" err="1"/>
              <a:t>Intents</a:t>
            </a:r>
            <a:r>
              <a:rPr lang="de-DE" dirty="0"/>
              <a:t> umzuwandeln und diese dem </a:t>
            </a:r>
            <a:r>
              <a:rPr lang="de-DE" dirty="0" err="1"/>
              <a:t>Skill</a:t>
            </a:r>
            <a:r>
              <a:rPr lang="de-DE" dirty="0"/>
              <a:t> Service zur Bearbeitung zu übermitteln. 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Wikipedia gibt es mehr dazu.</a:t>
            </a:r>
          </a:p>
        </p:txBody>
      </p:sp>
    </p:spTree>
    <p:extLst>
      <p:ext uri="{BB962C8B-B14F-4D97-AF65-F5344CB8AC3E}">
        <p14:creationId xmlns:p14="http://schemas.microsoft.com/office/powerpoint/2010/main" val="2042248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Kunden: Dropbox, Netflix oder </a:t>
            </a:r>
            <a:r>
              <a:rPr lang="de-DE" dirty="0" err="1"/>
              <a:t>Reddit</a:t>
            </a:r>
            <a:endParaRPr lang="de-DE" dirty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Umsatz Amazon.com 136 Mrd.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AWS 12,219 Mrd.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Server: EC2 (</a:t>
            </a:r>
            <a:r>
              <a:rPr lang="de-DE" dirty="0" err="1"/>
              <a:t>Elastic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Cloud) virtueller Server. Mit Linux oder Microsoft Windows Server. Stundenweise Abrechnung.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Speicher: S3 - Filehosting-Dienst.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Netzwerk: </a:t>
            </a:r>
            <a:r>
              <a:rPr lang="de-DE" dirty="0" err="1"/>
              <a:t>CloudFront</a:t>
            </a:r>
            <a:r>
              <a:rPr lang="de-DE" dirty="0"/>
              <a:t> – Content </a:t>
            </a:r>
            <a:r>
              <a:rPr lang="de-DE" dirty="0" err="1"/>
              <a:t>Delivery</a:t>
            </a:r>
            <a:r>
              <a:rPr lang="de-DE" dirty="0"/>
              <a:t> Network, das Inhalte anderen </a:t>
            </a: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AWS-Diensten wie beispielsweise EC2 oder S3 global verteilt bereitstellen kann.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Datenbank: </a:t>
            </a:r>
            <a:r>
              <a:rPr lang="de-DE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oder Relational Database Service (RDS). </a:t>
            </a:r>
            <a:r>
              <a:rPr lang="de-DE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NoSQL-Datebankservice</a:t>
            </a: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Ist eine vollständig verwaltete Cloud-Datenbank.</a:t>
            </a:r>
          </a:p>
          <a:p>
            <a:pPr marL="0" lvl="0" indent="0">
              <a:spcBef>
                <a:spcPts val="0"/>
              </a:spcBef>
              <a:buFontTx/>
              <a:buNone/>
            </a:pPr>
            <a:endParaRPr lang="de-DE" dirty="0"/>
          </a:p>
          <a:p>
            <a:pPr marL="0" lvl="0" indent="0">
              <a:spcBef>
                <a:spcPts val="0"/>
              </a:spcBef>
              <a:buFontTx/>
              <a:buNone/>
            </a:pPr>
            <a:r>
              <a:rPr lang="de-DE" dirty="0"/>
              <a:t>Wikipedia: https://de.wikipedia.org/wiki/Amazon_Web_Services#cite_note-3</a:t>
            </a:r>
          </a:p>
          <a:p>
            <a:pPr marL="0" lvl="0" indent="0">
              <a:spcBef>
                <a:spcPts val="0"/>
              </a:spcBef>
              <a:buFontTx/>
              <a:buNone/>
            </a:pPr>
            <a:r>
              <a:rPr lang="de-DE" dirty="0"/>
              <a:t>AWS: https://aws.amazon.com/de/products/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9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AWS Lambda kann man Code ausführen, ohne einen Server bereitstellen und verwalten zu müssen.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bezahlt nur für die Rechenzeit, die verbraucht wurde. 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entstehen keine Kosten, wenn Code nicht ausgeführt wird.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Lambda kann man Code für fast jede Anwendungsart oder jeden Back-End-Service ausführen, ohne Administration.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kann man einfach hochladen und Lambda übernimmt alles, was zum Ausführen und Skalieren des Codes für hohe Verfügbarkeit erforderlich ist. 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kann seinen Code so einrichten, dass er automatisch von anderen AWS-Services ausgelöst wird, oder ihn indirekt von einer beliebigen Web- oder Mobil-App aufrufen.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345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46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App lassen sich über Amazon.com selber oder über die Amazon Alexa App aktivieren und verwalten.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51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 Steckdose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Funk-Stellantrieb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Lampen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Rolladenantrieb</a:t>
            </a:r>
            <a:endParaRPr lang="de-DE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Lichtschalter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86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23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In dieser Session werden wir ein einfachen Alexa </a:t>
            </a:r>
            <a:r>
              <a:rPr lang="de-DE" dirty="0" err="1"/>
              <a:t>Skill</a:t>
            </a:r>
            <a:r>
              <a:rPr lang="de-DE" dirty="0"/>
              <a:t> namens „</a:t>
            </a:r>
            <a:r>
              <a:rPr lang="de-DE" dirty="0" err="1"/>
              <a:t>Greeter</a:t>
            </a:r>
            <a:r>
              <a:rPr lang="de-DE" dirty="0"/>
              <a:t>“ bereitstellen.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de-DE" dirty="0"/>
              <a:t>Mit dieser Übung wollen wir uns die Grundvoraussetzungen eines Skills anschauen.</a:t>
            </a:r>
          </a:p>
        </p:txBody>
      </p:sp>
    </p:spTree>
    <p:extLst>
      <p:ext uri="{BB962C8B-B14F-4D97-AF65-F5344CB8AC3E}">
        <p14:creationId xmlns:p14="http://schemas.microsoft.com/office/powerpoint/2010/main" val="115612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604020202020204" charset="0"/>
              </a:defRPr>
            </a:lvl1pPr>
          </a:lstStyle>
          <a:p>
            <a:fld id="{630A4645-8396-4E55-8D69-3193712181F3}" type="slidenum">
              <a:rPr lang="de-DE" smtClean="0"/>
              <a:pPr/>
              <a:t>‹Nr.›</a:t>
            </a:fld>
            <a:r>
              <a:rPr lang="de-DE" dirty="0"/>
              <a:t> von 30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de-DE" dirty="0"/>
          </a:p>
        </p:txBody>
      </p:sp>
      <p:sp>
        <p:nvSpPr>
          <p:cNvPr id="9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604020202020204" charset="0"/>
              </a:defRPr>
            </a:lvl1pPr>
          </a:lstStyle>
          <a:p>
            <a:fld id="{630A4645-8396-4E55-8D69-3193712181F3}" type="slidenum">
              <a:rPr lang="de-DE" smtClean="0"/>
              <a:pPr/>
              <a:t>‹Nr.›</a:t>
            </a:fld>
            <a:r>
              <a:rPr lang="de-DE" dirty="0"/>
              <a:t> von 30</a:t>
            </a:r>
          </a:p>
        </p:txBody>
      </p:sp>
    </p:spTree>
    <p:extLst>
      <p:ext uri="{BB962C8B-B14F-4D97-AF65-F5344CB8AC3E}">
        <p14:creationId xmlns:p14="http://schemas.microsoft.com/office/powerpoint/2010/main" val="8229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604020202020204" charset="0"/>
              </a:defRPr>
            </a:lvl1pPr>
          </a:lstStyle>
          <a:p>
            <a:fld id="{630A4645-8396-4E55-8D69-3193712181F3}" type="slidenum">
              <a:rPr lang="de-DE" smtClean="0"/>
              <a:pPr/>
              <a:t>‹Nr.›</a:t>
            </a:fld>
            <a:r>
              <a:rPr lang="de-DE" dirty="0"/>
              <a:t> von 30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89725" y="6356350"/>
            <a:ext cx="5777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604020202020204" charset="0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604020202020204" charset="0"/>
              </a:defRPr>
            </a:lvl1pPr>
          </a:lstStyle>
          <a:p>
            <a:fld id="{630A4645-8396-4E55-8D69-3193712181F3}" type="slidenum">
              <a:rPr lang="de-DE" smtClean="0"/>
              <a:pPr/>
              <a:t>‹Nr.›</a:t>
            </a:fld>
            <a:r>
              <a:rPr lang="de-DE" dirty="0"/>
              <a:t> von 30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56" r:id="rId5"/>
    <p:sldLayoutId id="2147483657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Rademacher-Rolladenantrieb-Comfort-uws-16234519/dp/B0085IEIUM/ref=as_sl_pc_as_ss_li_til?tag=httpwwwiobron-21&amp;linkCode=w00&amp;linkId=201b9660dda9be6a7109fe13949a7e84&amp;creativeASIN=B0085IEIUM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de/HomeMatic-105155-Funk-Stellantrieb/dp/B00CFF3410/ref=as_sl_pc_tf_til?tag=httpwwwiobron-21&amp;linkCode=w00&amp;linkId=&amp;creativeASIN=B00CFF3410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9.jpeg"/><Relationship Id="rId10" Type="http://schemas.openxmlformats.org/officeDocument/2006/relationships/hyperlink" Target="https://www.amazon.de/WisQo-Lichtschalter-Receiver-funktioniert-Amazon/dp/B01NBT4B5X" TargetMode="External"/><Relationship Id="rId4" Type="http://schemas.openxmlformats.org/officeDocument/2006/relationships/hyperlink" Target="https://www.amazon.de/Philips-Starter-Standard-Verpackung-funktioniert/dp/B016H0R7SE/ref=pd_bxgy_60_img_3?_encoding=UTF8&amp;psc=1&amp;refRID=94YNT607CRYMM3PWQ29D" TargetMode="External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362825" y="5141913"/>
            <a:ext cx="1781175" cy="171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789338" y="5378175"/>
            <a:ext cx="7565325" cy="12226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-DE" sz="3600" dirty="0"/>
              <a:t>EINFÜRHUNG IN DIE </a:t>
            </a:r>
            <a:br>
              <a:rPr lang="de-DE" sz="3600" dirty="0"/>
            </a:br>
            <a:r>
              <a:rPr lang="de-DE" sz="3600" b="1" dirty="0"/>
              <a:t>ALEXA SKILL </a:t>
            </a:r>
            <a:r>
              <a:rPr lang="de-DE" sz="3600" dirty="0"/>
              <a:t>ENTWICKLUNG</a:t>
            </a:r>
            <a:endParaRPr lang="en" sz="3600" dirty="0"/>
          </a:p>
        </p:txBody>
      </p:sp>
      <p:pic>
        <p:nvPicPr>
          <p:cNvPr id="1050" name="Picture 26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3200" dirty="0"/>
              <a:t>Alexa Skills</a:t>
            </a:r>
            <a:endParaRPr lang="en" sz="3200" baseline="300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" b="42277"/>
          <a:stretch/>
        </p:blipFill>
        <p:spPr>
          <a:xfrm>
            <a:off x="893700" y="1643605"/>
            <a:ext cx="4105308" cy="395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99" y="1643605"/>
            <a:ext cx="2226680" cy="395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/>
          <p:cNvSpPr txBox="1"/>
          <p:nvPr/>
        </p:nvSpPr>
        <p:spPr>
          <a:xfrm>
            <a:off x="2353884" y="5828102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677480"/>
                </a:solidFill>
                <a:latin typeface="Lato"/>
                <a:sym typeface="Lato"/>
              </a:rPr>
              <a:t>Amazon.de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652523" y="5832602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677480"/>
                </a:solidFill>
                <a:latin typeface="Lato"/>
                <a:sym typeface="Lato"/>
              </a:rPr>
              <a:t>Amazon Alexa App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10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6889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3200" dirty="0"/>
              <a:t>Smart Home</a:t>
            </a:r>
            <a:endParaRPr lang="en" sz="3200" baseline="300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123264" y="1724516"/>
            <a:ext cx="6897472" cy="1928979"/>
            <a:chOff x="1216380" y="1724516"/>
            <a:chExt cx="6897472" cy="1928979"/>
          </a:xfrm>
        </p:grpSpPr>
        <p:pic>
          <p:nvPicPr>
            <p:cNvPr id="1028" name="Picture 4" descr="https://images-na.ssl-images-amazon.com/images/I/717egFYgnwL._SL1500_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380" y="1859419"/>
              <a:ext cx="990479" cy="179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images-na.ssl-images-amazon.com/images/I/618iP9YQKqL._SL1500_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488"/>
            <a:stretch/>
          </p:blipFill>
          <p:spPr bwMode="auto">
            <a:xfrm>
              <a:off x="5796654" y="1768394"/>
              <a:ext cx="2317198" cy="1757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images-na.ssl-images-amazon.com/images/I/51Dww88bXnL._SL1000_.jp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323" y="1724516"/>
              <a:ext cx="1684866" cy="182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2526271" y="3876754"/>
            <a:ext cx="4091458" cy="1976442"/>
            <a:chOff x="2113743" y="3876754"/>
            <a:chExt cx="4091458" cy="1976442"/>
          </a:xfrm>
        </p:grpSpPr>
        <p:pic>
          <p:nvPicPr>
            <p:cNvPr id="1032" name="Picture 8" descr="https://images-na.ssl-images-amazon.com/images/I/715e9fnxm8L._SL1500_.jp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43" y="3912103"/>
              <a:ext cx="1905744" cy="19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images-na.ssl-images-amazon.com/images/I/51V0ZfTLjRL._SX342_.jp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759" y="3876754"/>
              <a:ext cx="1976442" cy="197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11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128440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7ECEFD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 dirty="0"/>
              <a:t>Hallo Alexa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5140989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46" y="2451248"/>
            <a:ext cx="915921" cy="915921"/>
          </a:xfrm>
          <a:prstGeom prst="rect">
            <a:avLst/>
          </a:prstGeom>
        </p:spPr>
      </p:pic>
      <p:sp>
        <p:nvSpPr>
          <p:cNvPr id="5" name="Sprechblase: rechteckig mit abgerundeten Ecken 4"/>
          <p:cNvSpPr/>
          <p:nvPr/>
        </p:nvSpPr>
        <p:spPr>
          <a:xfrm>
            <a:off x="2413636" y="2451248"/>
            <a:ext cx="3281108" cy="870011"/>
          </a:xfrm>
          <a:prstGeom prst="wedgeRoundRectCallout">
            <a:avLst>
              <a:gd name="adj1" fmla="val -60270"/>
              <a:gd name="adj2" fmla="val 16581"/>
              <a:gd name="adj3" fmla="val 16667"/>
            </a:avLst>
          </a:prstGeom>
          <a:solidFill>
            <a:srgbClr val="F2F1F2"/>
          </a:solidFill>
          <a:ln>
            <a:solidFill>
              <a:srgbClr val="E7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de-DE" sz="1800" dirty="0">
                <a:solidFill>
                  <a:srgbClr val="5A5A5A"/>
                </a:solidFill>
                <a:latin typeface="Raleway" panose="020B0604020202020204" charset="0"/>
                <a:cs typeface="Arial"/>
              </a:rPr>
              <a:t>Alexa, starte </a:t>
            </a:r>
            <a:r>
              <a:rPr lang="de-DE" sz="1800" dirty="0" err="1">
                <a:solidFill>
                  <a:srgbClr val="5A5A5A"/>
                </a:solidFill>
                <a:latin typeface="Raleway" panose="020B0604020202020204" charset="0"/>
                <a:cs typeface="Arial"/>
              </a:rPr>
              <a:t>Greeter</a:t>
            </a:r>
            <a:r>
              <a:rPr lang="de-DE" sz="1800" dirty="0">
                <a:solidFill>
                  <a:srgbClr val="5A5A5A"/>
                </a:solidFill>
                <a:latin typeface="Raleway" panose="020B0604020202020204" charset="0"/>
                <a:cs typeface="Arial"/>
              </a:rPr>
              <a:t> und sag Hallo.</a:t>
            </a:r>
          </a:p>
        </p:txBody>
      </p:sp>
      <p:sp>
        <p:nvSpPr>
          <p:cNvPr id="9" name="Sprechblase: rechteckig mit abgerundeten Ecken 8"/>
          <p:cNvSpPr/>
          <p:nvPr/>
        </p:nvSpPr>
        <p:spPr>
          <a:xfrm>
            <a:off x="5038785" y="3452883"/>
            <a:ext cx="1595444" cy="870011"/>
          </a:xfrm>
          <a:prstGeom prst="wedgeRoundRectCallout">
            <a:avLst>
              <a:gd name="adj1" fmla="val 65738"/>
              <a:gd name="adj2" fmla="val -16381"/>
              <a:gd name="adj3" fmla="val 16667"/>
            </a:avLst>
          </a:prstGeom>
          <a:solidFill>
            <a:srgbClr val="D5EFF9"/>
          </a:solidFill>
          <a:ln>
            <a:solidFill>
              <a:srgbClr val="BCE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4A4B4C"/>
                </a:solidFill>
                <a:latin typeface="Raleway" panose="020B0604020202020204" charset="0"/>
                <a:cs typeface="Arial"/>
              </a:rPr>
              <a:t>Hallo</a:t>
            </a:r>
            <a:endParaRPr lang="de-DE" dirty="0">
              <a:solidFill>
                <a:srgbClr val="4A4B4C"/>
              </a:solidFill>
              <a:latin typeface="Raleway" panose="020B0604020202020204" charset="0"/>
            </a:endParaRPr>
          </a:p>
        </p:txBody>
      </p:sp>
      <p:pic>
        <p:nvPicPr>
          <p:cNvPr id="11" name="Picture 6" descr="Bildergebnis für alexa cir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32" y="3395962"/>
            <a:ext cx="1176622" cy="10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13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8510786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1783076"/>
            <a:ext cx="5852172" cy="3291847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14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70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1783076"/>
            <a:ext cx="5852172" cy="3291847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15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96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 err="1"/>
              <a:t>Skill</a:t>
            </a:r>
            <a:r>
              <a:rPr lang="de-DE" dirty="0"/>
              <a:t> Events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2800" b="1" dirty="0" err="1"/>
              <a:t>onLaunch</a:t>
            </a:r>
            <a:endParaRPr lang="de-DE" sz="2800" b="1" dirty="0"/>
          </a:p>
          <a:p>
            <a:pPr lvl="0">
              <a:spcBef>
                <a:spcPts val="0"/>
              </a:spcBef>
              <a:buNone/>
            </a:pPr>
            <a:r>
              <a:rPr lang="de-DE" sz="2800" dirty="0"/>
              <a:t>Ausgelöst, wenn der </a:t>
            </a:r>
            <a:r>
              <a:rPr lang="de-DE" sz="2800" dirty="0" err="1"/>
              <a:t>Skill</a:t>
            </a:r>
            <a:r>
              <a:rPr lang="de-DE" sz="2800" dirty="0"/>
              <a:t> gestartet wird.</a:t>
            </a:r>
          </a:p>
          <a:p>
            <a:pPr lvl="0">
              <a:spcBef>
                <a:spcPts val="0"/>
              </a:spcBef>
              <a:buNone/>
            </a:pPr>
            <a:endParaRPr lang="de-DE" sz="2800" dirty="0"/>
          </a:p>
          <a:p>
            <a:pPr lvl="0">
              <a:spcBef>
                <a:spcPts val="0"/>
              </a:spcBef>
              <a:buNone/>
            </a:pPr>
            <a:r>
              <a:rPr lang="de-DE" sz="2800" b="1" dirty="0" err="1"/>
              <a:t>onSessionStarted</a:t>
            </a:r>
            <a:endParaRPr lang="de-DE" sz="2800" b="1" dirty="0"/>
          </a:p>
          <a:p>
            <a:pPr lvl="0">
              <a:spcBef>
                <a:spcPts val="0"/>
              </a:spcBef>
              <a:buNone/>
            </a:pPr>
            <a:r>
              <a:rPr lang="de-DE" sz="2800" dirty="0"/>
              <a:t>Aufgerufen, wenn eine Session startet.</a:t>
            </a:r>
          </a:p>
          <a:p>
            <a:pPr lvl="0">
              <a:spcBef>
                <a:spcPts val="0"/>
              </a:spcBef>
              <a:buNone/>
            </a:pPr>
            <a:endParaRPr lang="de-DE" sz="2800" dirty="0"/>
          </a:p>
          <a:p>
            <a:pPr lvl="0">
              <a:spcBef>
                <a:spcPts val="0"/>
              </a:spcBef>
              <a:buNone/>
            </a:pPr>
            <a:r>
              <a:rPr lang="de-DE" sz="2800" b="1" dirty="0" err="1"/>
              <a:t>onIntent</a:t>
            </a:r>
            <a:endParaRPr lang="de-DE" sz="2800" b="1" dirty="0"/>
          </a:p>
          <a:p>
            <a:pPr lvl="0">
              <a:spcBef>
                <a:spcPts val="0"/>
              </a:spcBef>
              <a:buNone/>
            </a:pPr>
            <a:r>
              <a:rPr lang="de-DE" sz="2800" dirty="0"/>
              <a:t>Ausgelöst, wenn Benutzer einen bestimmten </a:t>
            </a:r>
            <a:r>
              <a:rPr lang="de-DE" sz="2800" dirty="0" err="1"/>
              <a:t>Intent</a:t>
            </a:r>
            <a:r>
              <a:rPr lang="de-DE" sz="2800" dirty="0"/>
              <a:t> </a:t>
            </a:r>
            <a:r>
              <a:rPr lang="de-DE" sz="2800" dirty="0" err="1"/>
              <a:t>spezifiert</a:t>
            </a:r>
            <a:r>
              <a:rPr lang="de-DE" sz="2800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" sz="28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16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2641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1783076"/>
            <a:ext cx="5852172" cy="3291847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17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94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2.1</a:t>
            </a:r>
            <a:br>
              <a:rPr lang="de-DE" dirty="0"/>
            </a:br>
            <a:r>
              <a:rPr lang="de-DE" dirty="0"/>
              <a:t>Praktischer Teil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67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4" y="1783076"/>
            <a:ext cx="5852172" cy="3291847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19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80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2245"/>
              </p:ext>
            </p:extLst>
          </p:nvPr>
        </p:nvGraphicFramePr>
        <p:xfrm>
          <a:off x="1524000" y="1569720"/>
          <a:ext cx="6096000" cy="3718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771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1635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0" u="none" strike="noStrike" cap="none" dirty="0">
                          <a:latin typeface="Lato" panose="020B0604020202020204" charset="0"/>
                          <a:sym typeface="Lato"/>
                        </a:rPr>
                        <a:t>Uhrzeit</a:t>
                      </a:r>
                      <a:endParaRPr lang="de-DE" sz="2800" b="0" i="0" u="none" strike="noStrike" cap="none" dirty="0">
                        <a:solidFill>
                          <a:srgbClr val="677480"/>
                        </a:solidFill>
                        <a:latin typeface="Lato" panose="020B0604020202020204" charset="0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800" b="0" i="0" u="none" strike="noStrike" cap="none" dirty="0">
                        <a:solidFill>
                          <a:srgbClr val="677480"/>
                        </a:solidFill>
                        <a:latin typeface="Lato" panose="020B0604020202020204" charset="0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9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Jetzt – 09:30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Session 1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37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09:30 – 09:45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PAUSE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6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09:45 – 12:00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Session 2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0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12:00 – 12:45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MITTAGSPAUSE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8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12:45 – 14:15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Session 3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3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14:15 – 14:30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PAUSE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18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14:30 – 16:00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u="none" strike="noStrike" cap="none" dirty="0">
                          <a:sym typeface="Lato"/>
                        </a:rPr>
                        <a:t>Session 4</a:t>
                      </a:r>
                      <a:endParaRPr lang="de-DE" sz="2400" b="0" i="0" u="none" strike="noStrike" cap="none" dirty="0">
                        <a:solidFill>
                          <a:srgbClr val="677480"/>
                        </a:solidFill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61195"/>
                  </a:ext>
                </a:extLst>
              </a:tr>
            </a:tbl>
          </a:graphicData>
        </a:graphic>
      </p:graphicFrame>
      <p:sp>
        <p:nvSpPr>
          <p:cNvPr id="12" name="Foliennummernplatzhalt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8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index.js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strict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';</a:t>
            </a: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APP_ID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undefined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require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('./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');</a:t>
            </a:r>
          </a:p>
          <a:p>
            <a:pPr>
              <a:buNone/>
            </a:pPr>
            <a:endParaRPr lang="de-D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AlexaSkill.call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(this, APP_ID);</a:t>
            </a:r>
          </a:p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Object.create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AlexaSkill.prototype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  <a:endParaRPr lang="en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20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28757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 err="1"/>
              <a:t>onLaunch</a:t>
            </a:r>
            <a:r>
              <a:rPr lang="de-DE" dirty="0"/>
              <a:t> Handler definieren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700" y="1417650"/>
            <a:ext cx="7914634" cy="515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strict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';</a:t>
            </a:r>
          </a:p>
          <a:p>
            <a:pPr>
              <a:buNone/>
            </a:pP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APP_ID =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undefined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require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('./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');</a:t>
            </a:r>
          </a:p>
          <a:p>
            <a:pPr>
              <a:buNone/>
            </a:pP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SPEECH_OUTPUT = 'Hallo Welt';</a:t>
            </a:r>
          </a:p>
          <a:p>
            <a:pPr>
              <a:buNone/>
            </a:pPr>
            <a:endParaRPr lang="de-DE" sz="17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>
              <a:buNone/>
            </a:pP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AlexaSkill.call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this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, APP_ID);</a:t>
            </a:r>
          </a:p>
          <a:p>
            <a:pPr>
              <a:buNone/>
            </a:pP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buNone/>
            </a:pPr>
            <a:endParaRPr lang="de-DE" sz="17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Object.create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7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AlexaSkill.prototype</a:t>
            </a:r>
            <a:r>
              <a:rPr lang="de-DE" sz="17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de-DE" sz="17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intent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session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response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buNone/>
            </a:pP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response.tell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(SPEECH_OUTPUT);</a:t>
            </a:r>
          </a:p>
          <a:p>
            <a:pPr>
              <a:buNone/>
            </a:pP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buNone/>
            </a:pPr>
            <a:endParaRPr lang="de-DE" sz="17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GreeterService.prototype.eventHandlers.onLaunch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7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r>
              <a:rPr lang="de-DE" sz="17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en" sz="17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21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89448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 err="1"/>
              <a:t>Intent</a:t>
            </a:r>
            <a:r>
              <a:rPr lang="de-DE" dirty="0"/>
              <a:t> Handler definieren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7621650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[…]</a:t>
            </a: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GreeterService.prototype.eventHandlers.onLaunch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endParaRPr lang="de-D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4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GreeterService.prototype.intentHandlers</a:t>
            </a:r>
            <a:r>
              <a:rPr lang="de-DE" sz="24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{</a:t>
            </a:r>
          </a:p>
          <a:p>
            <a:pPr>
              <a:buNone/>
            </a:pPr>
            <a:r>
              <a:rPr lang="de-DE" sz="24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sz="24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HelloWorldIntent</a:t>
            </a:r>
            <a:r>
              <a:rPr lang="de-DE" sz="24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': </a:t>
            </a:r>
            <a:r>
              <a:rPr lang="de-DE" sz="24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endParaRPr lang="de-DE" sz="24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4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en" sz="24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22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03162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 err="1"/>
              <a:t>Intent</a:t>
            </a:r>
            <a:r>
              <a:rPr lang="de-DE" dirty="0"/>
              <a:t> Handler definieren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[…]</a:t>
            </a:r>
          </a:p>
          <a:p>
            <a:pPr>
              <a:buNone/>
            </a:pPr>
            <a:r>
              <a:rPr lang="de-D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GreeterService.prototype.eventHandlers.onLaunch</a:t>
            </a: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endParaRPr lang="de-DE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GreeterService.prototype.intentHandlers</a:t>
            </a: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{</a:t>
            </a:r>
          </a:p>
          <a:p>
            <a:pPr>
              <a:buNone/>
            </a:pP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HelloWorldIntent</a:t>
            </a: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': </a:t>
            </a:r>
            <a:r>
              <a:rPr lang="de-D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helloResponseFunction</a:t>
            </a:r>
            <a:endParaRPr lang="de-DE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0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buNone/>
            </a:pPr>
            <a:endParaRPr lang="de-DE" sz="20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0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function(event, context) {</a:t>
            </a:r>
          </a:p>
          <a:p>
            <a:pPr>
              <a:buNone/>
            </a:pPr>
            <a:r>
              <a:rPr lang="en-US" sz="20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greeterService</a:t>
            </a: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new </a:t>
            </a:r>
            <a:r>
              <a:rPr lang="en-US" sz="20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GreeterService</a:t>
            </a: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None/>
            </a:pPr>
            <a:r>
              <a:rPr lang="en-US" sz="20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greeterService.execute</a:t>
            </a: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(event, context);</a:t>
            </a:r>
          </a:p>
          <a:p>
            <a:pPr>
              <a:buNone/>
            </a:pPr>
            <a:r>
              <a:rPr lang="en-US" sz="20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en" sz="2000" b="1" dirty="0">
              <a:solidFill>
                <a:srgbClr val="D30F0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23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629900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2.2</a:t>
            </a:r>
            <a:br>
              <a:rPr lang="de-DE" dirty="0"/>
            </a:br>
            <a:r>
              <a:rPr lang="de-DE" dirty="0" err="1"/>
              <a:t>Application</a:t>
            </a:r>
            <a:r>
              <a:rPr lang="de-DE" dirty="0"/>
              <a:t> ID beziehen (Demo)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49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1480424" y="2692969"/>
            <a:ext cx="6183152" cy="1472062"/>
            <a:chOff x="1178346" y="1895107"/>
            <a:chExt cx="6183152" cy="147206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346" y="2451248"/>
              <a:ext cx="915921" cy="915921"/>
            </a:xfrm>
            <a:prstGeom prst="rect">
              <a:avLst/>
            </a:prstGeom>
          </p:spPr>
        </p:pic>
        <p:sp>
          <p:nvSpPr>
            <p:cNvPr id="5" name="Sprechblase: rechteckig mit abgerundeten Ecken 4"/>
            <p:cNvSpPr/>
            <p:nvPr/>
          </p:nvSpPr>
          <p:spPr>
            <a:xfrm>
              <a:off x="2413635" y="2451248"/>
              <a:ext cx="4947863" cy="870011"/>
            </a:xfrm>
            <a:prstGeom prst="wedgeRoundRectCallout">
              <a:avLst>
                <a:gd name="adj1" fmla="val -55591"/>
                <a:gd name="adj2" fmla="val 17911"/>
                <a:gd name="adj3" fmla="val 16667"/>
              </a:avLst>
            </a:prstGeom>
            <a:solidFill>
              <a:srgbClr val="F2F1F2"/>
            </a:solidFill>
            <a:ln>
              <a:solidFill>
                <a:srgbClr val="E7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de-DE" sz="1800" dirty="0">
                <a:solidFill>
                  <a:srgbClr val="5A5A5A"/>
                </a:solidFill>
                <a:latin typeface="Raleway" panose="020B0604020202020204" charset="0"/>
                <a:cs typeface="Arial"/>
              </a:endParaRPr>
            </a:p>
          </p:txBody>
        </p:sp>
        <p:sp>
          <p:nvSpPr>
            <p:cNvPr id="3" name="Rechteck: abgerundete Ecken 2"/>
            <p:cNvSpPr/>
            <p:nvPr/>
          </p:nvSpPr>
          <p:spPr>
            <a:xfrm>
              <a:off x="4109013" y="2683446"/>
              <a:ext cx="1063734" cy="360699"/>
            </a:xfrm>
            <a:prstGeom prst="roundRect">
              <a:avLst/>
            </a:prstGeom>
            <a:solidFill>
              <a:srgbClr val="D5EFF9"/>
            </a:solidFill>
            <a:ln>
              <a:solidFill>
                <a:srgbClr val="BCE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solidFill>
                  <a:srgbClr val="4A4B4C"/>
                </a:solidFill>
                <a:latin typeface="Raleway" panose="020B0604020202020204" charset="0"/>
                <a:cs typeface="Arial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2654905" y="2701587"/>
              <a:ext cx="44653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DE" sz="1800" dirty="0">
                  <a:solidFill>
                    <a:srgbClr val="5A5A5A"/>
                  </a:solidFill>
                  <a:latin typeface="Raleway" panose="020B0604020202020204" charset="0"/>
                  <a:ea typeface="+mn-ea"/>
                </a:rPr>
                <a:t>Alexa, starte   </a:t>
              </a:r>
              <a:r>
                <a:rPr lang="de-DE" sz="1800" dirty="0" err="1">
                  <a:solidFill>
                    <a:srgbClr val="5A5A5A"/>
                  </a:solidFill>
                  <a:latin typeface="Raleway" panose="020B0604020202020204" charset="0"/>
                  <a:ea typeface="+mn-ea"/>
                </a:rPr>
                <a:t>Greeter</a:t>
              </a:r>
              <a:r>
                <a:rPr lang="de-DE" sz="1800" dirty="0">
                  <a:solidFill>
                    <a:srgbClr val="5A5A5A"/>
                  </a:solidFill>
                  <a:latin typeface="Raleway" panose="020B0604020202020204" charset="0"/>
                  <a:ea typeface="+mn-ea"/>
                </a:rPr>
                <a:t>   und sag Hallo.</a:t>
              </a:r>
              <a:endParaRPr lang="de-DE" dirty="0">
                <a:solidFill>
                  <a:srgbClr val="5A5A5A"/>
                </a:solidFill>
                <a:latin typeface="Raleway" panose="020B0604020202020204" charset="0"/>
              </a:endParaRPr>
            </a:p>
          </p:txBody>
        </p:sp>
        <p:sp>
          <p:nvSpPr>
            <p:cNvPr id="10" name="Rechteck: abgerundete Ecken 9"/>
            <p:cNvSpPr/>
            <p:nvPr/>
          </p:nvSpPr>
          <p:spPr>
            <a:xfrm>
              <a:off x="3493563" y="1895107"/>
              <a:ext cx="2376791" cy="360699"/>
            </a:xfrm>
            <a:prstGeom prst="roundRect">
              <a:avLst/>
            </a:prstGeom>
            <a:solidFill>
              <a:srgbClr val="D5EFF9"/>
            </a:solidFill>
            <a:ln>
              <a:solidFill>
                <a:srgbClr val="BCE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b="1" dirty="0" err="1">
                  <a:solidFill>
                    <a:srgbClr val="4A4B4C"/>
                  </a:solidFill>
                  <a:latin typeface="Raleway" panose="020B0604020202020204" charset="0"/>
                  <a:cs typeface="Arial"/>
                </a:rPr>
                <a:t>Invocation</a:t>
              </a:r>
              <a:r>
                <a:rPr lang="de-DE" sz="1800" b="1" dirty="0">
                  <a:solidFill>
                    <a:srgbClr val="4A4B4C"/>
                  </a:solidFill>
                  <a:latin typeface="Raleway" panose="020B0604020202020204" charset="0"/>
                  <a:cs typeface="Arial"/>
                </a:rPr>
                <a:t> Name</a:t>
              </a:r>
            </a:p>
          </p:txBody>
        </p:sp>
      </p:grp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25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0672274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index.js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699" y="1831450"/>
            <a:ext cx="7729439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strict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';</a:t>
            </a:r>
          </a:p>
          <a:p>
            <a:pPr>
              <a:buNone/>
            </a:pPr>
            <a:r>
              <a:rPr lang="de-DE" sz="2400" b="1" dirty="0" err="1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b="1" dirty="0">
                <a:solidFill>
                  <a:srgbClr val="D30F0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APP_ID = amzn1.ask.skill.171eac45-d1d6-40cc-bb06-8f4c1bba8554;</a:t>
            </a: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require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('./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');</a:t>
            </a:r>
          </a:p>
          <a:p>
            <a:pPr>
              <a:buNone/>
            </a:pPr>
            <a:endParaRPr lang="de-D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GreeterService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AlexaSkill.call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(this, APP_ID);</a:t>
            </a:r>
          </a:p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buNone/>
            </a:pP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[…]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26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3289124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2.3</a:t>
            </a:r>
            <a:br>
              <a:rPr lang="de-DE" dirty="0"/>
            </a:br>
            <a:r>
              <a:rPr lang="de-DE" dirty="0"/>
              <a:t>Service auf AWS Lambda bereitstellen (Demo)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11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2.4</a:t>
            </a:r>
            <a:br>
              <a:rPr lang="de-DE" dirty="0"/>
            </a:br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 Interface konfigurieren (Demo)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16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808386" y="402529"/>
            <a:ext cx="3717745" cy="915921"/>
            <a:chOff x="1178346" y="2451248"/>
            <a:chExt cx="3717745" cy="915921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346" y="2451248"/>
              <a:ext cx="915921" cy="915921"/>
            </a:xfrm>
            <a:prstGeom prst="rect">
              <a:avLst/>
            </a:prstGeom>
          </p:spPr>
        </p:pic>
        <p:sp>
          <p:nvSpPr>
            <p:cNvPr id="6" name="Sprechblase: rechteckig mit abgerundeten Ecken 5"/>
            <p:cNvSpPr/>
            <p:nvPr/>
          </p:nvSpPr>
          <p:spPr>
            <a:xfrm>
              <a:off x="2413636" y="2451248"/>
              <a:ext cx="2482455" cy="870011"/>
            </a:xfrm>
            <a:prstGeom prst="wedgeRoundRectCallout">
              <a:avLst>
                <a:gd name="adj1" fmla="val -60270"/>
                <a:gd name="adj2" fmla="val 16581"/>
                <a:gd name="adj3" fmla="val 16667"/>
              </a:avLst>
            </a:prstGeom>
            <a:solidFill>
              <a:srgbClr val="F2F1F2"/>
            </a:solidFill>
            <a:ln>
              <a:solidFill>
                <a:srgbClr val="E7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de-DE" sz="1800" dirty="0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Alexa, starte </a:t>
              </a:r>
              <a:r>
                <a:rPr lang="de-DE" sz="1800" dirty="0" err="1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Greeter</a:t>
              </a:r>
              <a:r>
                <a:rPr lang="de-DE" sz="1800" dirty="0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 und sag Hallo.</a:t>
              </a:r>
            </a:p>
          </p:txBody>
        </p:sp>
      </p:grpSp>
      <p:pic>
        <p:nvPicPr>
          <p:cNvPr id="1026" name="Picture 2" descr="http://akiatech.com/blog/wp-content/uploads/2016/07/Echo-Dot-White-Low-Angle-Front-On-II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9627"/>
          <a:stretch/>
        </p:blipFill>
        <p:spPr bwMode="auto">
          <a:xfrm>
            <a:off x="0" y="1791022"/>
            <a:ext cx="253269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: abgerundete Ecken 7"/>
          <p:cNvSpPr/>
          <p:nvPr/>
        </p:nvSpPr>
        <p:spPr>
          <a:xfrm>
            <a:off x="3108677" y="2268638"/>
            <a:ext cx="2216107" cy="486137"/>
          </a:xfrm>
          <a:prstGeom prst="roundRect">
            <a:avLst/>
          </a:prstGeom>
          <a:ln>
            <a:solidFill>
              <a:srgbClr val="5A5A5A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rgbClr val="5A5A5A"/>
                </a:solidFill>
                <a:latin typeface="Raleway" panose="020B0604020202020204" charset="0"/>
                <a:cs typeface="Arial"/>
              </a:rPr>
              <a:t>Skill</a:t>
            </a:r>
            <a:r>
              <a:rPr lang="de-DE" sz="1800" dirty="0">
                <a:solidFill>
                  <a:srgbClr val="5A5A5A"/>
                </a:solidFill>
                <a:latin typeface="Raleway" panose="020B0604020202020204" charset="0"/>
                <a:cs typeface="Arial"/>
              </a:rPr>
              <a:t> Interface</a:t>
            </a:r>
          </a:p>
        </p:txBody>
      </p:sp>
      <p:sp>
        <p:nvSpPr>
          <p:cNvPr id="10" name="Rechteck: abgerundete Ecken 9"/>
          <p:cNvSpPr/>
          <p:nvPr/>
        </p:nvSpPr>
        <p:spPr>
          <a:xfrm>
            <a:off x="5997589" y="2268638"/>
            <a:ext cx="2216107" cy="486137"/>
          </a:xfrm>
          <a:prstGeom prst="roundRect">
            <a:avLst/>
          </a:prstGeom>
          <a:ln>
            <a:solidFill>
              <a:srgbClr val="5A5A5A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rgbClr val="5A5A5A"/>
                </a:solidFill>
                <a:latin typeface="Raleway" panose="020B0604020202020204" charset="0"/>
                <a:cs typeface="Arial"/>
              </a:rPr>
              <a:t>Skill</a:t>
            </a:r>
            <a:r>
              <a:rPr lang="de-DE" sz="1800" dirty="0">
                <a:solidFill>
                  <a:srgbClr val="5A5A5A"/>
                </a:solidFill>
                <a:latin typeface="Raleway" panose="020B0604020202020204" charset="0"/>
                <a:cs typeface="Arial"/>
              </a:rPr>
              <a:t> Service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436" y="1498226"/>
            <a:ext cx="770412" cy="770412"/>
          </a:xfrm>
          <a:prstGeom prst="rect">
            <a:avLst/>
          </a:prstGeom>
        </p:spPr>
      </p:pic>
      <p:pic>
        <p:nvPicPr>
          <p:cNvPr id="12" name="Picture 6" descr="Bildergebnis für alexa circ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26" y="1498226"/>
            <a:ext cx="896808" cy="7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/>
          <p:cNvCxnSpPr>
            <a:cxnSpLocks/>
            <a:stCxn id="5" idx="2"/>
            <a:endCxn id="1026" idx="0"/>
          </p:cNvCxnSpPr>
          <p:nvPr/>
        </p:nvCxnSpPr>
        <p:spPr>
          <a:xfrm flipH="1">
            <a:off x="1266346" y="1318450"/>
            <a:ext cx="1" cy="472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01281" y="3077270"/>
            <a:ext cx="1530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5A5A5A"/>
                </a:solidFill>
                <a:latin typeface="Raleway" panose="020B0604020202020204" charset="0"/>
              </a:rPr>
              <a:t>Schick Audio an </a:t>
            </a:r>
            <a:r>
              <a:rPr lang="de-DE" dirty="0" err="1">
                <a:solidFill>
                  <a:srgbClr val="5A5A5A"/>
                </a:solidFill>
                <a:latin typeface="Raleway" panose="020B0604020202020204" charset="0"/>
              </a:rPr>
              <a:t>Skill</a:t>
            </a:r>
            <a:r>
              <a:rPr lang="de-DE" dirty="0">
                <a:solidFill>
                  <a:srgbClr val="5A5A5A"/>
                </a:solidFill>
                <a:latin typeface="Raleway" panose="020B0604020202020204" charset="0"/>
              </a:rPr>
              <a:t> Interface</a:t>
            </a:r>
            <a:endParaRPr lang="de-DE" dirty="0"/>
          </a:p>
        </p:txBody>
      </p:sp>
      <p:cxnSp>
        <p:nvCxnSpPr>
          <p:cNvPr id="18" name="Gerade Verbindung mit Pfeil 17"/>
          <p:cNvCxnSpPr>
            <a:cxnSpLocks/>
            <a:stCxn id="1026" idx="2"/>
            <a:endCxn id="16" idx="0"/>
          </p:cNvCxnSpPr>
          <p:nvPr/>
        </p:nvCxnSpPr>
        <p:spPr>
          <a:xfrm>
            <a:off x="1266346" y="2705422"/>
            <a:ext cx="0" cy="371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cxnSpLocks/>
          </p:cNvCxnSpPr>
          <p:nvPr/>
        </p:nvCxnSpPr>
        <p:spPr>
          <a:xfrm>
            <a:off x="2801503" y="2268638"/>
            <a:ext cx="0" cy="378492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/>
        </p:nvCxnSpPr>
        <p:spPr>
          <a:xfrm>
            <a:off x="5648875" y="2268638"/>
            <a:ext cx="0" cy="378492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3296711" y="3077270"/>
            <a:ext cx="1840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5A5A5A"/>
                </a:solidFill>
                <a:latin typeface="Raleway" panose="020B0604020202020204" charset="0"/>
              </a:rPr>
              <a:t>Löse gesprochene Worte zu </a:t>
            </a:r>
            <a:r>
              <a:rPr lang="de-DE" dirty="0" err="1">
                <a:solidFill>
                  <a:srgbClr val="5A5A5A"/>
                </a:solidFill>
                <a:latin typeface="Raleway" panose="020B0604020202020204" charset="0"/>
              </a:rPr>
              <a:t>Intent</a:t>
            </a:r>
            <a:r>
              <a:rPr lang="de-DE" dirty="0">
                <a:solidFill>
                  <a:srgbClr val="5A5A5A"/>
                </a:solidFill>
                <a:latin typeface="Raleway" panose="020B0604020202020204" charset="0"/>
              </a:rPr>
              <a:t> auf</a:t>
            </a:r>
            <a:endParaRPr lang="de-DE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4743962" y="4030955"/>
            <a:ext cx="1809826" cy="770412"/>
            <a:chOff x="6185483" y="4672484"/>
            <a:chExt cx="1809826" cy="770412"/>
          </a:xfrm>
        </p:grpSpPr>
        <p:sp>
          <p:nvSpPr>
            <p:cNvPr id="23" name="Rechteck: abgerundete Ecken 22"/>
            <p:cNvSpPr/>
            <p:nvPr/>
          </p:nvSpPr>
          <p:spPr>
            <a:xfrm>
              <a:off x="6185483" y="4672484"/>
              <a:ext cx="1809826" cy="77041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5A5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de-DE" b="1" dirty="0" err="1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OnIntent</a:t>
              </a:r>
              <a:endParaRPr lang="de-DE" b="1" dirty="0">
                <a:solidFill>
                  <a:srgbClr val="5A5A5A"/>
                </a:solidFill>
                <a:latin typeface="Raleway" panose="020B0604020202020204" charset="0"/>
                <a:cs typeface="Arial"/>
              </a:endParaRPr>
            </a:p>
            <a:p>
              <a:pPr algn="ctr">
                <a:spcAft>
                  <a:spcPts val="600"/>
                </a:spcAft>
              </a:pPr>
              <a:r>
                <a:rPr lang="de-DE" dirty="0" err="1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HelloAlexaIntent</a:t>
              </a:r>
              <a:endParaRPr lang="de-DE" dirty="0">
                <a:solidFill>
                  <a:srgbClr val="5A5A5A"/>
                </a:solidFill>
                <a:latin typeface="Raleway" panose="020B0604020202020204" charset="0"/>
                <a:cs typeface="Arial"/>
              </a:endParaRPr>
            </a:p>
          </p:txBody>
        </p:sp>
        <p:cxnSp>
          <p:nvCxnSpPr>
            <p:cNvPr id="26" name="Gerader Verbinder 25"/>
            <p:cNvCxnSpPr>
              <a:stCxn id="23" idx="1"/>
              <a:endCxn id="23" idx="3"/>
            </p:cNvCxnSpPr>
            <p:nvPr/>
          </p:nvCxnSpPr>
          <p:spPr>
            <a:xfrm>
              <a:off x="6185483" y="5057690"/>
              <a:ext cx="1809826" cy="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hteck 29"/>
          <p:cNvSpPr/>
          <p:nvPr/>
        </p:nvSpPr>
        <p:spPr>
          <a:xfrm>
            <a:off x="6817918" y="4607633"/>
            <a:ext cx="1956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5A5A5A"/>
                </a:solidFill>
                <a:latin typeface="Raleway" panose="020B0604020202020204" charset="0"/>
              </a:rPr>
              <a:t>HelloAlexaResponse</a:t>
            </a:r>
            <a:r>
              <a:rPr lang="de-DE" dirty="0">
                <a:solidFill>
                  <a:srgbClr val="5A5A5A"/>
                </a:solidFill>
                <a:latin typeface="Raleway" panose="020B0604020202020204" charset="0"/>
              </a:rPr>
              <a:t> Funktion</a:t>
            </a:r>
            <a:endParaRPr lang="de-DE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4743962" y="4953879"/>
            <a:ext cx="1809826" cy="1017266"/>
            <a:chOff x="6185483" y="4672484"/>
            <a:chExt cx="1809826" cy="770412"/>
          </a:xfrm>
        </p:grpSpPr>
        <p:sp>
          <p:nvSpPr>
            <p:cNvPr id="39" name="Rechteck: abgerundete Ecken 38"/>
            <p:cNvSpPr/>
            <p:nvPr/>
          </p:nvSpPr>
          <p:spPr>
            <a:xfrm>
              <a:off x="6185483" y="4672484"/>
              <a:ext cx="1809826" cy="77041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5A5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de-DE" b="1" dirty="0" err="1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Resource</a:t>
              </a:r>
              <a:endParaRPr lang="de-DE" b="1" dirty="0">
                <a:solidFill>
                  <a:srgbClr val="5A5A5A"/>
                </a:solidFill>
                <a:latin typeface="Raleway" panose="020B0604020202020204" charset="0"/>
                <a:cs typeface="Arial"/>
              </a:endParaRPr>
            </a:p>
            <a:p>
              <a:pPr algn="ctr"/>
              <a:r>
                <a:rPr lang="de-DE" dirty="0" err="1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Outputspeech</a:t>
              </a:r>
              <a:r>
                <a:rPr lang="de-DE" dirty="0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: „</a:t>
              </a:r>
              <a:r>
                <a:rPr lang="de-DE" i="1" dirty="0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Hallo Welt!</a:t>
              </a:r>
              <a:r>
                <a:rPr lang="de-DE" dirty="0">
                  <a:solidFill>
                    <a:srgbClr val="5A5A5A"/>
                  </a:solidFill>
                  <a:latin typeface="Raleway" panose="020B0604020202020204" charset="0"/>
                  <a:cs typeface="Arial"/>
                </a:rPr>
                <a:t>“</a:t>
              </a:r>
            </a:p>
          </p:txBody>
        </p:sp>
        <p:cxnSp>
          <p:nvCxnSpPr>
            <p:cNvPr id="40" name="Gerader Verbinder 39"/>
            <p:cNvCxnSpPr>
              <a:cxnSpLocks/>
            </p:cNvCxnSpPr>
            <p:nvPr/>
          </p:nvCxnSpPr>
          <p:spPr>
            <a:xfrm>
              <a:off x="6185483" y="4982914"/>
              <a:ext cx="1809826" cy="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9" name="Picture 2" descr="http://akiatech.com/blog/wp-content/uploads/2016/07/Echo-Dot-White-Low-Angle-Front-On-II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9627"/>
          <a:stretch/>
        </p:blipFill>
        <p:spPr bwMode="auto">
          <a:xfrm>
            <a:off x="0" y="4984750"/>
            <a:ext cx="253269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prechblase: rechteckig mit abgerundeten Ecken 49"/>
          <p:cNvSpPr/>
          <p:nvPr/>
        </p:nvSpPr>
        <p:spPr>
          <a:xfrm>
            <a:off x="569747" y="4334753"/>
            <a:ext cx="1183551" cy="498601"/>
          </a:xfrm>
          <a:prstGeom prst="wedgeRoundRectCallout">
            <a:avLst>
              <a:gd name="adj1" fmla="val 10972"/>
              <a:gd name="adj2" fmla="val 115941"/>
              <a:gd name="adj3" fmla="val 16667"/>
            </a:avLst>
          </a:prstGeom>
          <a:solidFill>
            <a:srgbClr val="D5EFF9"/>
          </a:solidFill>
          <a:ln>
            <a:solidFill>
              <a:srgbClr val="BCE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4A4B4C"/>
                </a:solidFill>
                <a:latin typeface="Raleway" panose="020B0604020202020204" charset="0"/>
                <a:cs typeface="Arial"/>
              </a:rPr>
              <a:t>Hallo Welt!</a:t>
            </a:r>
            <a:endParaRPr lang="de-DE" dirty="0">
              <a:solidFill>
                <a:srgbClr val="4A4B4C"/>
              </a:solidFill>
              <a:latin typeface="Raleway" panose="020B0604020202020204" charset="0"/>
            </a:endParaRPr>
          </a:p>
        </p:txBody>
      </p:sp>
      <p:cxnSp>
        <p:nvCxnSpPr>
          <p:cNvPr id="1038" name="Gerade Verbindung mit Pfeil 1037"/>
          <p:cNvCxnSpPr>
            <a:stCxn id="16" idx="3"/>
            <a:endCxn id="24" idx="1"/>
          </p:cNvCxnSpPr>
          <p:nvPr/>
        </p:nvCxnSpPr>
        <p:spPr>
          <a:xfrm>
            <a:off x="2031411" y="3338880"/>
            <a:ext cx="1265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Verbinder: gewinkelt 1039"/>
          <p:cNvCxnSpPr>
            <a:stCxn id="24" idx="2"/>
            <a:endCxn id="23" idx="1"/>
          </p:cNvCxnSpPr>
          <p:nvPr/>
        </p:nvCxnSpPr>
        <p:spPr>
          <a:xfrm rot="16200000" flipH="1">
            <a:off x="4072511" y="3744709"/>
            <a:ext cx="815671" cy="5272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Verbinder: gewinkelt 1041"/>
          <p:cNvCxnSpPr>
            <a:stCxn id="23" idx="3"/>
            <a:endCxn id="30" idx="0"/>
          </p:cNvCxnSpPr>
          <p:nvPr/>
        </p:nvCxnSpPr>
        <p:spPr>
          <a:xfrm>
            <a:off x="6553788" y="4416161"/>
            <a:ext cx="1242191" cy="19147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Verbinder: gewinkelt 1043"/>
          <p:cNvCxnSpPr>
            <a:stCxn id="30" idx="2"/>
            <a:endCxn id="39" idx="3"/>
          </p:cNvCxnSpPr>
          <p:nvPr/>
        </p:nvCxnSpPr>
        <p:spPr>
          <a:xfrm rot="5400000">
            <a:off x="7009055" y="4675587"/>
            <a:ext cx="331659" cy="12421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Gerade Verbindung mit Pfeil 1045"/>
          <p:cNvCxnSpPr>
            <a:stCxn id="39" idx="1"/>
            <a:endCxn id="49" idx="3"/>
          </p:cNvCxnSpPr>
          <p:nvPr/>
        </p:nvCxnSpPr>
        <p:spPr>
          <a:xfrm flipH="1" flipV="1">
            <a:off x="2532692" y="5441950"/>
            <a:ext cx="2211270" cy="20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29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24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 1: Hallo Alexa</a:t>
            </a:r>
          </a:p>
          <a:p>
            <a:r>
              <a:rPr lang="de-DE" dirty="0"/>
              <a:t>Teil 2: Sessions und Voice User Interfaces</a:t>
            </a:r>
          </a:p>
          <a:p>
            <a:r>
              <a:rPr lang="de-DE" dirty="0"/>
              <a:t>Teil 3: Slots, Slot </a:t>
            </a:r>
            <a:r>
              <a:rPr lang="de-DE" dirty="0" err="1"/>
              <a:t>Types</a:t>
            </a:r>
            <a:r>
              <a:rPr lang="de-DE" dirty="0"/>
              <a:t> und </a:t>
            </a:r>
            <a:r>
              <a:rPr lang="de-DE" dirty="0" err="1"/>
              <a:t>Utterances</a:t>
            </a:r>
            <a:endParaRPr lang="de-DE" dirty="0"/>
          </a:p>
          <a:p>
            <a:r>
              <a:rPr lang="de-DE" dirty="0"/>
              <a:t>Teil 4: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3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8853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sz="6000" dirty="0">
                <a:solidFill>
                  <a:srgbClr val="7ECEFD"/>
                </a:solidFill>
              </a:rPr>
              <a:t>Pause</a:t>
            </a:r>
            <a:r>
              <a:rPr lang="en" sz="6000" dirty="0">
                <a:solidFill>
                  <a:srgbClr val="7ECEFD"/>
                </a:solidFill>
              </a:rPr>
              <a:t>!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4800" b="1" dirty="0">
              <a:solidFill>
                <a:srgbClr val="FFFFFF"/>
              </a:solidFill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Teil 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Amazon Web Services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Hallo Alexa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Praktischer Teil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 err="1"/>
              <a:t>Application</a:t>
            </a:r>
            <a:r>
              <a:rPr lang="de-DE" dirty="0"/>
              <a:t> ID beziehen (Demo)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Service auf AWS Lambda bereitstellen (Demo)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 Interface konfigurieren (Demo)</a:t>
            </a:r>
          </a:p>
          <a:p>
            <a:pPr marL="514800" indent="-514800">
              <a:buFont typeface="+mj-lt"/>
              <a:buAutoNum type="arabicPeriod"/>
            </a:pPr>
            <a:r>
              <a:rPr lang="de-DE" dirty="0"/>
              <a:t>Abfragezyklus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4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10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</p:spPr>
        <p:txBody>
          <a:bodyPr/>
          <a:lstStyle/>
          <a:p>
            <a:r>
              <a:rPr lang="de-DE" dirty="0"/>
              <a:t>Teil 1: Hallo Alexa</a:t>
            </a:r>
          </a:p>
        </p:txBody>
      </p:sp>
    </p:spTree>
    <p:extLst>
      <p:ext uri="{BB962C8B-B14F-4D97-AF65-F5344CB8AC3E}">
        <p14:creationId xmlns:p14="http://schemas.microsoft.com/office/powerpoint/2010/main" val="350737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7ECEFD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 dirty="0"/>
              <a:t>Amazon Web Services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AWS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699" y="1831450"/>
            <a:ext cx="7424677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de-DE" sz="2600" dirty="0"/>
              <a:t>Tochterunternehmen von Amazon.com</a:t>
            </a:r>
          </a:p>
          <a:p>
            <a:pPr marL="457200" indent="-228600"/>
            <a:r>
              <a:rPr lang="en" sz="2600" dirty="0"/>
              <a:t>2006 </a:t>
            </a:r>
            <a:r>
              <a:rPr lang="de-DE" sz="2600" dirty="0"/>
              <a:t>gegründet</a:t>
            </a:r>
            <a:endParaRPr lang="en" sz="2600" dirty="0"/>
          </a:p>
          <a:p>
            <a:pPr marL="457200" lvl="0" indent="-228600" rtl="0">
              <a:spcBef>
                <a:spcPts val="0"/>
              </a:spcBef>
            </a:pPr>
            <a:r>
              <a:rPr lang="de-DE" sz="2600" dirty="0"/>
              <a:t>Führender Cloud-Computing-Anbieter weltweit</a:t>
            </a:r>
            <a:endParaRPr lang="en" sz="2600" dirty="0"/>
          </a:p>
          <a:p>
            <a:pPr marL="457200" lvl="0" indent="-228600"/>
            <a:r>
              <a:rPr lang="de-DE" sz="2600" dirty="0"/>
              <a:t>16% am Umsatz von Amazon.com beteiligt</a:t>
            </a:r>
            <a:r>
              <a:rPr lang="de-DE" sz="2600" baseline="30000" dirty="0"/>
              <a:t>1</a:t>
            </a:r>
            <a:endParaRPr lang="en" sz="2600" baseline="30000" dirty="0"/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>
              <a:spcBef>
                <a:spcPts val="0"/>
              </a:spcBef>
              <a:buNone/>
            </a:pPr>
            <a:r>
              <a:rPr lang="de-DE" sz="2600" dirty="0"/>
              <a:t>Services für Server, Speicher, Netzwerk, Datenbank, Entwicklung, Verzeichnis, Verwaltung und sonstige Anwendungsbereiche</a:t>
            </a:r>
            <a:r>
              <a:rPr lang="de-DE" sz="2600" baseline="30000" dirty="0"/>
              <a:t>2</a:t>
            </a:r>
            <a:r>
              <a:rPr lang="de-DE" sz="2600" dirty="0"/>
              <a:t> </a:t>
            </a:r>
            <a:endParaRPr lang="en" sz="2600" dirty="0"/>
          </a:p>
        </p:txBody>
      </p:sp>
      <p:pic>
        <p:nvPicPr>
          <p:cNvPr id="1026" name="Picture 2" descr="AWS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290" y="450862"/>
            <a:ext cx="20955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589724" y="6356350"/>
            <a:ext cx="6586579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7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2591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AWS Lambda</a:t>
            </a:r>
            <a:r>
              <a:rPr lang="de-DE" baseline="30000" dirty="0"/>
              <a:t>1</a:t>
            </a:r>
            <a:endParaRPr lang="en" baseline="300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699" y="1831450"/>
            <a:ext cx="7424677" cy="473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endParaRPr lang="de-DE" sz="2600" dirty="0"/>
          </a:p>
          <a:p>
            <a:pPr marL="457200" lvl="0" indent="-228600"/>
            <a:r>
              <a:rPr lang="de-DE" sz="2600" dirty="0"/>
              <a:t>Cloud-basierte Plattform, die Services hostet</a:t>
            </a:r>
          </a:p>
          <a:p>
            <a:pPr marL="457200" lvl="0" indent="-228600"/>
            <a:r>
              <a:rPr lang="de-DE" sz="2600" dirty="0"/>
              <a:t>Code ausführen, ohne Server bereitstellen und verwalten zu müssen.</a:t>
            </a:r>
          </a:p>
          <a:p>
            <a:pPr marL="457200" lvl="0" indent="-228600"/>
            <a:r>
              <a:rPr lang="de-DE" sz="2600" dirty="0"/>
              <a:t>Keine Kosten, wenn Code nicht ausgeführt wird</a:t>
            </a:r>
          </a:p>
          <a:p>
            <a:pPr marL="457200" lvl="0" indent="-228600"/>
            <a:r>
              <a:rPr lang="de-DE" sz="2600" dirty="0"/>
              <a:t>Code kann von anderen AWS-Services ausgelöst werden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589724" y="6356350"/>
            <a:ext cx="6586579" cy="365125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03" y="137382"/>
            <a:ext cx="1540442" cy="1540442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8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61760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3200" dirty="0"/>
              <a:t>Amazon Developer Portal</a:t>
            </a:r>
            <a:endParaRPr lang="en" sz="3200" baseline="300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93699" y="5081285"/>
            <a:ext cx="7424677" cy="14865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de-DE" sz="2600" dirty="0"/>
              <a:t>Service Portal für Entwickler um Apps, HTML5 Web Apps und Alexa Skills zu veröffentlichen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589724" y="6356350"/>
            <a:ext cx="6586579" cy="365125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2050" name="Picture 2" descr="https://images-na.ssl-images-amazon.com/images/G/01/mobile-apps/dex/amazon_developer._CB288408811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00" y="465150"/>
            <a:ext cx="2381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b="80976"/>
          <a:stretch/>
        </p:blipFill>
        <p:spPr>
          <a:xfrm>
            <a:off x="1792049" y="1597541"/>
            <a:ext cx="5564251" cy="293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0A4645-8396-4E55-8D69-3193712181F3}" type="slidenum">
              <a:rPr lang="de-DE" smtClean="0"/>
              <a:pPr/>
              <a:t>9</a:t>
            </a:fld>
            <a:r>
              <a:rPr lang="de-DE"/>
              <a:t> von 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9809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2227</Words>
  <Application>Microsoft Office PowerPoint</Application>
  <PresentationFormat>Bildschirmpräsentation (4:3)</PresentationFormat>
  <Paragraphs>266</Paragraphs>
  <Slides>30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Lato</vt:lpstr>
      <vt:lpstr>Arial</vt:lpstr>
      <vt:lpstr>Raleway</vt:lpstr>
      <vt:lpstr>Consolas</vt:lpstr>
      <vt:lpstr>Courier New</vt:lpstr>
      <vt:lpstr>Antonio template</vt:lpstr>
      <vt:lpstr>EINFÜRHUNG IN DIE  ALEXA SKILL ENTWICKLUNG</vt:lpstr>
      <vt:lpstr>Agenda</vt:lpstr>
      <vt:lpstr>Übersicht</vt:lpstr>
      <vt:lpstr>Übersicht Teil 1</vt:lpstr>
      <vt:lpstr>Teil 1: Hallo Alexa</vt:lpstr>
      <vt:lpstr>1. Amazon Web Services</vt:lpstr>
      <vt:lpstr>AWS</vt:lpstr>
      <vt:lpstr>AWS Lambda1</vt:lpstr>
      <vt:lpstr>Amazon Developer Portal</vt:lpstr>
      <vt:lpstr>Alexa Skills</vt:lpstr>
      <vt:lpstr>Smart Home</vt:lpstr>
      <vt:lpstr>2. Hallo Alexa</vt:lpstr>
      <vt:lpstr>PowerPoint-Präsentation</vt:lpstr>
      <vt:lpstr>PowerPoint-Präsentation</vt:lpstr>
      <vt:lpstr>PowerPoint-Präsentation</vt:lpstr>
      <vt:lpstr>Skill Events</vt:lpstr>
      <vt:lpstr>PowerPoint-Präsentation</vt:lpstr>
      <vt:lpstr>2.1 Praktischer Teil</vt:lpstr>
      <vt:lpstr>PowerPoint-Präsentation</vt:lpstr>
      <vt:lpstr>index.js</vt:lpstr>
      <vt:lpstr>onLaunch Handler definieren</vt:lpstr>
      <vt:lpstr>Intent Handler definieren</vt:lpstr>
      <vt:lpstr>Intent Handler definieren</vt:lpstr>
      <vt:lpstr>2.2 Application ID beziehen (Demo)</vt:lpstr>
      <vt:lpstr>PowerPoint-Präsentation</vt:lpstr>
      <vt:lpstr>index.js</vt:lpstr>
      <vt:lpstr>2.3 Service auf AWS Lambda bereitstellen (Demo)</vt:lpstr>
      <vt:lpstr>2.4 Alexa Skill Interface konfigurieren (Demo)</vt:lpstr>
      <vt:lpstr>PowerPoint-Präsentation</vt:lpstr>
      <vt:lpstr>Pause!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EINFÜRHUNG IN DIE ALEXA SKILLS ENTWICKLUNG</dc:title>
  <dc:creator>vmiller</dc:creator>
  <cp:lastModifiedBy>vmiller</cp:lastModifiedBy>
  <cp:revision>154</cp:revision>
  <dcterms:modified xsi:type="dcterms:W3CDTF">2017-05-31T01:12:22Z</dcterms:modified>
</cp:coreProperties>
</file>